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316" r:id="rId6"/>
    <p:sldId id="318" r:id="rId7"/>
    <p:sldId id="260" r:id="rId8"/>
    <p:sldId id="262" r:id="rId9"/>
    <p:sldId id="261" r:id="rId10"/>
    <p:sldId id="263" r:id="rId11"/>
    <p:sldId id="265" r:id="rId12"/>
  </p:sldIdLst>
  <p:sldSz cx="12192000" cy="6858000"/>
  <p:notesSz cx="6858000" cy="9144000"/>
  <p:defaultText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4"/>
    <p:restoredTop sz="94682"/>
  </p:normalViewPr>
  <p:slideViewPr>
    <p:cSldViewPr snapToGrid="0">
      <p:cViewPr varScale="1">
        <p:scale>
          <a:sx n="111" d="100"/>
          <a:sy n="111" d="100"/>
        </p:scale>
        <p:origin x="3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122C-9F5B-4FF5-CAB4-F185D08DBF2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HU"/>
          </a:p>
        </p:txBody>
      </p:sp>
      <p:sp>
        <p:nvSpPr>
          <p:cNvPr id="3" name="Subtitle 2">
            <a:extLst>
              <a:ext uri="{FF2B5EF4-FFF2-40B4-BE49-F238E27FC236}">
                <a16:creationId xmlns:a16="http://schemas.microsoft.com/office/drawing/2014/main" id="{9658C5E7-07C0-8C0B-DA46-876753E6A2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HU"/>
          </a:p>
        </p:txBody>
      </p:sp>
      <p:sp>
        <p:nvSpPr>
          <p:cNvPr id="4" name="Date Placeholder 3">
            <a:extLst>
              <a:ext uri="{FF2B5EF4-FFF2-40B4-BE49-F238E27FC236}">
                <a16:creationId xmlns:a16="http://schemas.microsoft.com/office/drawing/2014/main" id="{ED352A7C-8B3C-6BD6-9F79-A7C2F0C4A3AC}"/>
              </a:ext>
            </a:extLst>
          </p:cNvPr>
          <p:cNvSpPr>
            <a:spLocks noGrp="1"/>
          </p:cNvSpPr>
          <p:nvPr>
            <p:ph type="dt" sz="half" idx="10"/>
          </p:nvPr>
        </p:nvSpPr>
        <p:spPr/>
        <p:txBody>
          <a:bodyPr/>
          <a:lstStyle/>
          <a:p>
            <a:fld id="{AC887863-411E-9B46-B653-FA3FE037219C}" type="datetimeFigureOut">
              <a:rPr lang="en-HU" smtClean="0"/>
              <a:t>2023. 12. 12.</a:t>
            </a:fld>
            <a:endParaRPr lang="en-HU"/>
          </a:p>
        </p:txBody>
      </p:sp>
      <p:sp>
        <p:nvSpPr>
          <p:cNvPr id="5" name="Footer Placeholder 4">
            <a:extLst>
              <a:ext uri="{FF2B5EF4-FFF2-40B4-BE49-F238E27FC236}">
                <a16:creationId xmlns:a16="http://schemas.microsoft.com/office/drawing/2014/main" id="{96DDE5E4-ADA6-2B3E-2920-7FC880F6A13D}"/>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CE9870FE-123F-E7A6-7BBE-000AE517D432}"/>
              </a:ext>
            </a:extLst>
          </p:cNvPr>
          <p:cNvSpPr>
            <a:spLocks noGrp="1"/>
          </p:cNvSpPr>
          <p:nvPr>
            <p:ph type="sldNum" sz="quarter" idx="12"/>
          </p:nvPr>
        </p:nvSpPr>
        <p:spPr/>
        <p:txBody>
          <a:bodyPr/>
          <a:lstStyle/>
          <a:p>
            <a:fld id="{A4BCA832-1C79-D941-9C5E-5E74CCF0E1EC}" type="slidenum">
              <a:rPr lang="en-HU" smtClean="0"/>
              <a:t>‹#›</a:t>
            </a:fld>
            <a:endParaRPr lang="en-HU"/>
          </a:p>
        </p:txBody>
      </p:sp>
    </p:spTree>
    <p:extLst>
      <p:ext uri="{BB962C8B-B14F-4D97-AF65-F5344CB8AC3E}">
        <p14:creationId xmlns:p14="http://schemas.microsoft.com/office/powerpoint/2010/main" val="109785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65862-5459-626C-7442-99C00976C1F0}"/>
              </a:ext>
            </a:extLst>
          </p:cNvPr>
          <p:cNvSpPr>
            <a:spLocks noGrp="1"/>
          </p:cNvSpPr>
          <p:nvPr>
            <p:ph type="title"/>
          </p:nvPr>
        </p:nvSpPr>
        <p:spPr/>
        <p:txBody>
          <a:bodyPr/>
          <a:lstStyle/>
          <a:p>
            <a:r>
              <a:rPr lang="en-GB"/>
              <a:t>Click to edit Master title style</a:t>
            </a:r>
            <a:endParaRPr lang="en-HU"/>
          </a:p>
        </p:txBody>
      </p:sp>
      <p:sp>
        <p:nvSpPr>
          <p:cNvPr id="3" name="Vertical Text Placeholder 2">
            <a:extLst>
              <a:ext uri="{FF2B5EF4-FFF2-40B4-BE49-F238E27FC236}">
                <a16:creationId xmlns:a16="http://schemas.microsoft.com/office/drawing/2014/main" id="{03B5083B-2D1A-1E42-F164-DBC6366E7D0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50AD3E37-6FEF-30FB-7124-9263959408D5}"/>
              </a:ext>
            </a:extLst>
          </p:cNvPr>
          <p:cNvSpPr>
            <a:spLocks noGrp="1"/>
          </p:cNvSpPr>
          <p:nvPr>
            <p:ph type="dt" sz="half" idx="10"/>
          </p:nvPr>
        </p:nvSpPr>
        <p:spPr/>
        <p:txBody>
          <a:bodyPr/>
          <a:lstStyle/>
          <a:p>
            <a:fld id="{AC887863-411E-9B46-B653-FA3FE037219C}" type="datetimeFigureOut">
              <a:rPr lang="en-HU" smtClean="0"/>
              <a:t>2023. 12. 12.</a:t>
            </a:fld>
            <a:endParaRPr lang="en-HU"/>
          </a:p>
        </p:txBody>
      </p:sp>
      <p:sp>
        <p:nvSpPr>
          <p:cNvPr id="5" name="Footer Placeholder 4">
            <a:extLst>
              <a:ext uri="{FF2B5EF4-FFF2-40B4-BE49-F238E27FC236}">
                <a16:creationId xmlns:a16="http://schemas.microsoft.com/office/drawing/2014/main" id="{9AD3E4A1-08AE-5722-D52E-3F3CA3047AB1}"/>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CBD118DA-3280-BEF5-170E-891DC20340FB}"/>
              </a:ext>
            </a:extLst>
          </p:cNvPr>
          <p:cNvSpPr>
            <a:spLocks noGrp="1"/>
          </p:cNvSpPr>
          <p:nvPr>
            <p:ph type="sldNum" sz="quarter" idx="12"/>
          </p:nvPr>
        </p:nvSpPr>
        <p:spPr/>
        <p:txBody>
          <a:bodyPr/>
          <a:lstStyle/>
          <a:p>
            <a:fld id="{A4BCA832-1C79-D941-9C5E-5E74CCF0E1EC}" type="slidenum">
              <a:rPr lang="en-HU" smtClean="0"/>
              <a:t>‹#›</a:t>
            </a:fld>
            <a:endParaRPr lang="en-HU"/>
          </a:p>
        </p:txBody>
      </p:sp>
    </p:spTree>
    <p:extLst>
      <p:ext uri="{BB962C8B-B14F-4D97-AF65-F5344CB8AC3E}">
        <p14:creationId xmlns:p14="http://schemas.microsoft.com/office/powerpoint/2010/main" val="361824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852346-F0AA-8DEF-DACB-203C77E34C3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HU"/>
          </a:p>
        </p:txBody>
      </p:sp>
      <p:sp>
        <p:nvSpPr>
          <p:cNvPr id="3" name="Vertical Text Placeholder 2">
            <a:extLst>
              <a:ext uri="{FF2B5EF4-FFF2-40B4-BE49-F238E27FC236}">
                <a16:creationId xmlns:a16="http://schemas.microsoft.com/office/drawing/2014/main" id="{2906CC59-D66F-F546-1103-7B288691611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AB1D6C3F-6C33-7ACA-5C95-250C5AEFA083}"/>
              </a:ext>
            </a:extLst>
          </p:cNvPr>
          <p:cNvSpPr>
            <a:spLocks noGrp="1"/>
          </p:cNvSpPr>
          <p:nvPr>
            <p:ph type="dt" sz="half" idx="10"/>
          </p:nvPr>
        </p:nvSpPr>
        <p:spPr/>
        <p:txBody>
          <a:bodyPr/>
          <a:lstStyle/>
          <a:p>
            <a:fld id="{AC887863-411E-9B46-B653-FA3FE037219C}" type="datetimeFigureOut">
              <a:rPr lang="en-HU" smtClean="0"/>
              <a:t>2023. 12. 12.</a:t>
            </a:fld>
            <a:endParaRPr lang="en-HU"/>
          </a:p>
        </p:txBody>
      </p:sp>
      <p:sp>
        <p:nvSpPr>
          <p:cNvPr id="5" name="Footer Placeholder 4">
            <a:extLst>
              <a:ext uri="{FF2B5EF4-FFF2-40B4-BE49-F238E27FC236}">
                <a16:creationId xmlns:a16="http://schemas.microsoft.com/office/drawing/2014/main" id="{C275ACC0-86EA-5F69-AD11-23483A54723E}"/>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64C31F20-FCC7-D6C1-2522-A8D4039EE776}"/>
              </a:ext>
            </a:extLst>
          </p:cNvPr>
          <p:cNvSpPr>
            <a:spLocks noGrp="1"/>
          </p:cNvSpPr>
          <p:nvPr>
            <p:ph type="sldNum" sz="quarter" idx="12"/>
          </p:nvPr>
        </p:nvSpPr>
        <p:spPr/>
        <p:txBody>
          <a:bodyPr/>
          <a:lstStyle/>
          <a:p>
            <a:fld id="{A4BCA832-1C79-D941-9C5E-5E74CCF0E1EC}" type="slidenum">
              <a:rPr lang="en-HU" smtClean="0"/>
              <a:t>‹#›</a:t>
            </a:fld>
            <a:endParaRPr lang="en-HU"/>
          </a:p>
        </p:txBody>
      </p:sp>
    </p:spTree>
    <p:extLst>
      <p:ext uri="{BB962C8B-B14F-4D97-AF65-F5344CB8AC3E}">
        <p14:creationId xmlns:p14="http://schemas.microsoft.com/office/powerpoint/2010/main" val="354068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306BC-FEF5-B599-57AF-EDF699802868}"/>
              </a:ext>
            </a:extLst>
          </p:cNvPr>
          <p:cNvSpPr>
            <a:spLocks noGrp="1"/>
          </p:cNvSpPr>
          <p:nvPr>
            <p:ph type="title"/>
          </p:nvPr>
        </p:nvSpPr>
        <p:spPr/>
        <p:txBody>
          <a:bodyPr/>
          <a:lstStyle/>
          <a:p>
            <a:r>
              <a:rPr lang="en-GB"/>
              <a:t>Click to edit Master title style</a:t>
            </a:r>
            <a:endParaRPr lang="en-HU"/>
          </a:p>
        </p:txBody>
      </p:sp>
      <p:sp>
        <p:nvSpPr>
          <p:cNvPr id="3" name="Content Placeholder 2">
            <a:extLst>
              <a:ext uri="{FF2B5EF4-FFF2-40B4-BE49-F238E27FC236}">
                <a16:creationId xmlns:a16="http://schemas.microsoft.com/office/drawing/2014/main" id="{0878544B-82CC-0A13-4823-00BEBE5ED97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99B1DBB2-3943-ABF7-B770-2E9D044C073D}"/>
              </a:ext>
            </a:extLst>
          </p:cNvPr>
          <p:cNvSpPr>
            <a:spLocks noGrp="1"/>
          </p:cNvSpPr>
          <p:nvPr>
            <p:ph type="dt" sz="half" idx="10"/>
          </p:nvPr>
        </p:nvSpPr>
        <p:spPr/>
        <p:txBody>
          <a:bodyPr/>
          <a:lstStyle/>
          <a:p>
            <a:fld id="{AC887863-411E-9B46-B653-FA3FE037219C}" type="datetimeFigureOut">
              <a:rPr lang="en-HU" smtClean="0"/>
              <a:t>2023. 12. 12.</a:t>
            </a:fld>
            <a:endParaRPr lang="en-HU"/>
          </a:p>
        </p:txBody>
      </p:sp>
      <p:sp>
        <p:nvSpPr>
          <p:cNvPr id="5" name="Footer Placeholder 4">
            <a:extLst>
              <a:ext uri="{FF2B5EF4-FFF2-40B4-BE49-F238E27FC236}">
                <a16:creationId xmlns:a16="http://schemas.microsoft.com/office/drawing/2014/main" id="{570D329F-7F4A-4032-4AFC-8CB9BB88EBDE}"/>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1212CC1C-A192-A141-2C02-ACCFD05095B6}"/>
              </a:ext>
            </a:extLst>
          </p:cNvPr>
          <p:cNvSpPr>
            <a:spLocks noGrp="1"/>
          </p:cNvSpPr>
          <p:nvPr>
            <p:ph type="sldNum" sz="quarter" idx="12"/>
          </p:nvPr>
        </p:nvSpPr>
        <p:spPr/>
        <p:txBody>
          <a:bodyPr/>
          <a:lstStyle/>
          <a:p>
            <a:fld id="{A4BCA832-1C79-D941-9C5E-5E74CCF0E1EC}" type="slidenum">
              <a:rPr lang="en-HU" smtClean="0"/>
              <a:t>‹#›</a:t>
            </a:fld>
            <a:endParaRPr lang="en-HU"/>
          </a:p>
        </p:txBody>
      </p:sp>
    </p:spTree>
    <p:extLst>
      <p:ext uri="{BB962C8B-B14F-4D97-AF65-F5344CB8AC3E}">
        <p14:creationId xmlns:p14="http://schemas.microsoft.com/office/powerpoint/2010/main" val="136233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DE951-4DC8-6B79-1AFD-59A8FB861A9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HU"/>
          </a:p>
        </p:txBody>
      </p:sp>
      <p:sp>
        <p:nvSpPr>
          <p:cNvPr id="3" name="Text Placeholder 2">
            <a:extLst>
              <a:ext uri="{FF2B5EF4-FFF2-40B4-BE49-F238E27FC236}">
                <a16:creationId xmlns:a16="http://schemas.microsoft.com/office/drawing/2014/main" id="{7F931DCB-325B-F387-67DD-A0DCA43184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A328327-0AC5-4C18-A3E9-E50D35646EF5}"/>
              </a:ext>
            </a:extLst>
          </p:cNvPr>
          <p:cNvSpPr>
            <a:spLocks noGrp="1"/>
          </p:cNvSpPr>
          <p:nvPr>
            <p:ph type="dt" sz="half" idx="10"/>
          </p:nvPr>
        </p:nvSpPr>
        <p:spPr/>
        <p:txBody>
          <a:bodyPr/>
          <a:lstStyle/>
          <a:p>
            <a:fld id="{AC887863-411E-9B46-B653-FA3FE037219C}" type="datetimeFigureOut">
              <a:rPr lang="en-HU" smtClean="0"/>
              <a:t>2023. 12. 12.</a:t>
            </a:fld>
            <a:endParaRPr lang="en-HU"/>
          </a:p>
        </p:txBody>
      </p:sp>
      <p:sp>
        <p:nvSpPr>
          <p:cNvPr id="5" name="Footer Placeholder 4">
            <a:extLst>
              <a:ext uri="{FF2B5EF4-FFF2-40B4-BE49-F238E27FC236}">
                <a16:creationId xmlns:a16="http://schemas.microsoft.com/office/drawing/2014/main" id="{2A4E27BB-CEB3-E7DF-87B8-D52B15470BE9}"/>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115C6040-DE5F-989B-6119-0757450537FC}"/>
              </a:ext>
            </a:extLst>
          </p:cNvPr>
          <p:cNvSpPr>
            <a:spLocks noGrp="1"/>
          </p:cNvSpPr>
          <p:nvPr>
            <p:ph type="sldNum" sz="quarter" idx="12"/>
          </p:nvPr>
        </p:nvSpPr>
        <p:spPr/>
        <p:txBody>
          <a:bodyPr/>
          <a:lstStyle/>
          <a:p>
            <a:fld id="{A4BCA832-1C79-D941-9C5E-5E74CCF0E1EC}" type="slidenum">
              <a:rPr lang="en-HU" smtClean="0"/>
              <a:t>‹#›</a:t>
            </a:fld>
            <a:endParaRPr lang="en-HU"/>
          </a:p>
        </p:txBody>
      </p:sp>
    </p:spTree>
    <p:extLst>
      <p:ext uri="{BB962C8B-B14F-4D97-AF65-F5344CB8AC3E}">
        <p14:creationId xmlns:p14="http://schemas.microsoft.com/office/powerpoint/2010/main" val="4234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2153-4E49-E969-032D-3AF7B4AAF9FD}"/>
              </a:ext>
            </a:extLst>
          </p:cNvPr>
          <p:cNvSpPr>
            <a:spLocks noGrp="1"/>
          </p:cNvSpPr>
          <p:nvPr>
            <p:ph type="title"/>
          </p:nvPr>
        </p:nvSpPr>
        <p:spPr/>
        <p:txBody>
          <a:bodyPr/>
          <a:lstStyle/>
          <a:p>
            <a:r>
              <a:rPr lang="en-GB"/>
              <a:t>Click to edit Master title style</a:t>
            </a:r>
            <a:endParaRPr lang="en-HU"/>
          </a:p>
        </p:txBody>
      </p:sp>
      <p:sp>
        <p:nvSpPr>
          <p:cNvPr id="3" name="Content Placeholder 2">
            <a:extLst>
              <a:ext uri="{FF2B5EF4-FFF2-40B4-BE49-F238E27FC236}">
                <a16:creationId xmlns:a16="http://schemas.microsoft.com/office/drawing/2014/main" id="{453741F6-0F3A-ACD6-66B4-CC5849AADDC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Content Placeholder 3">
            <a:extLst>
              <a:ext uri="{FF2B5EF4-FFF2-40B4-BE49-F238E27FC236}">
                <a16:creationId xmlns:a16="http://schemas.microsoft.com/office/drawing/2014/main" id="{D48B6BD1-A08E-EE03-7667-AE79D568CF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5" name="Date Placeholder 4">
            <a:extLst>
              <a:ext uri="{FF2B5EF4-FFF2-40B4-BE49-F238E27FC236}">
                <a16:creationId xmlns:a16="http://schemas.microsoft.com/office/drawing/2014/main" id="{564EF4E0-057A-A4B9-740E-AAB320BDA7DF}"/>
              </a:ext>
            </a:extLst>
          </p:cNvPr>
          <p:cNvSpPr>
            <a:spLocks noGrp="1"/>
          </p:cNvSpPr>
          <p:nvPr>
            <p:ph type="dt" sz="half" idx="10"/>
          </p:nvPr>
        </p:nvSpPr>
        <p:spPr/>
        <p:txBody>
          <a:bodyPr/>
          <a:lstStyle/>
          <a:p>
            <a:fld id="{AC887863-411E-9B46-B653-FA3FE037219C}" type="datetimeFigureOut">
              <a:rPr lang="en-HU" smtClean="0"/>
              <a:t>2023. 12. 12.</a:t>
            </a:fld>
            <a:endParaRPr lang="en-HU"/>
          </a:p>
        </p:txBody>
      </p:sp>
      <p:sp>
        <p:nvSpPr>
          <p:cNvPr id="6" name="Footer Placeholder 5">
            <a:extLst>
              <a:ext uri="{FF2B5EF4-FFF2-40B4-BE49-F238E27FC236}">
                <a16:creationId xmlns:a16="http://schemas.microsoft.com/office/drawing/2014/main" id="{073641EE-FEAD-F599-D6AF-E4E1BFBBD1FD}"/>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52412C11-5AE1-E3F0-BB9A-DEF6CF9ACAEC}"/>
              </a:ext>
            </a:extLst>
          </p:cNvPr>
          <p:cNvSpPr>
            <a:spLocks noGrp="1"/>
          </p:cNvSpPr>
          <p:nvPr>
            <p:ph type="sldNum" sz="quarter" idx="12"/>
          </p:nvPr>
        </p:nvSpPr>
        <p:spPr/>
        <p:txBody>
          <a:bodyPr/>
          <a:lstStyle/>
          <a:p>
            <a:fld id="{A4BCA832-1C79-D941-9C5E-5E74CCF0E1EC}" type="slidenum">
              <a:rPr lang="en-HU" smtClean="0"/>
              <a:t>‹#›</a:t>
            </a:fld>
            <a:endParaRPr lang="en-HU"/>
          </a:p>
        </p:txBody>
      </p:sp>
    </p:spTree>
    <p:extLst>
      <p:ext uri="{BB962C8B-B14F-4D97-AF65-F5344CB8AC3E}">
        <p14:creationId xmlns:p14="http://schemas.microsoft.com/office/powerpoint/2010/main" val="90450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3292-4D36-AD88-81D6-FFF15AE1CF60}"/>
              </a:ext>
            </a:extLst>
          </p:cNvPr>
          <p:cNvSpPr>
            <a:spLocks noGrp="1"/>
          </p:cNvSpPr>
          <p:nvPr>
            <p:ph type="title"/>
          </p:nvPr>
        </p:nvSpPr>
        <p:spPr>
          <a:xfrm>
            <a:off x="839788" y="365125"/>
            <a:ext cx="10515600" cy="1325563"/>
          </a:xfrm>
        </p:spPr>
        <p:txBody>
          <a:bodyPr/>
          <a:lstStyle/>
          <a:p>
            <a:r>
              <a:rPr lang="en-GB"/>
              <a:t>Click to edit Master title style</a:t>
            </a:r>
            <a:endParaRPr lang="en-HU"/>
          </a:p>
        </p:txBody>
      </p:sp>
      <p:sp>
        <p:nvSpPr>
          <p:cNvPr id="3" name="Text Placeholder 2">
            <a:extLst>
              <a:ext uri="{FF2B5EF4-FFF2-40B4-BE49-F238E27FC236}">
                <a16:creationId xmlns:a16="http://schemas.microsoft.com/office/drawing/2014/main" id="{7C65BFB7-2D5B-7AF3-0B6D-D1BAB502F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1D08519-9DE9-0B1B-B026-3625D2D9C53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5" name="Text Placeholder 4">
            <a:extLst>
              <a:ext uri="{FF2B5EF4-FFF2-40B4-BE49-F238E27FC236}">
                <a16:creationId xmlns:a16="http://schemas.microsoft.com/office/drawing/2014/main" id="{4E4EF019-5DE3-CC76-3CCB-D31674CD1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BC357B2-0EA4-639C-B80F-C79B40628FE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7" name="Date Placeholder 6">
            <a:extLst>
              <a:ext uri="{FF2B5EF4-FFF2-40B4-BE49-F238E27FC236}">
                <a16:creationId xmlns:a16="http://schemas.microsoft.com/office/drawing/2014/main" id="{3DC07FE2-4034-64C9-A51B-25176F99AE20}"/>
              </a:ext>
            </a:extLst>
          </p:cNvPr>
          <p:cNvSpPr>
            <a:spLocks noGrp="1"/>
          </p:cNvSpPr>
          <p:nvPr>
            <p:ph type="dt" sz="half" idx="10"/>
          </p:nvPr>
        </p:nvSpPr>
        <p:spPr/>
        <p:txBody>
          <a:bodyPr/>
          <a:lstStyle/>
          <a:p>
            <a:fld id="{AC887863-411E-9B46-B653-FA3FE037219C}" type="datetimeFigureOut">
              <a:rPr lang="en-HU" smtClean="0"/>
              <a:t>2023. 12. 12.</a:t>
            </a:fld>
            <a:endParaRPr lang="en-HU"/>
          </a:p>
        </p:txBody>
      </p:sp>
      <p:sp>
        <p:nvSpPr>
          <p:cNvPr id="8" name="Footer Placeholder 7">
            <a:extLst>
              <a:ext uri="{FF2B5EF4-FFF2-40B4-BE49-F238E27FC236}">
                <a16:creationId xmlns:a16="http://schemas.microsoft.com/office/drawing/2014/main" id="{44645908-95C4-18BC-AD78-849D5A17A41A}"/>
              </a:ext>
            </a:extLst>
          </p:cNvPr>
          <p:cNvSpPr>
            <a:spLocks noGrp="1"/>
          </p:cNvSpPr>
          <p:nvPr>
            <p:ph type="ftr" sz="quarter" idx="11"/>
          </p:nvPr>
        </p:nvSpPr>
        <p:spPr/>
        <p:txBody>
          <a:bodyPr/>
          <a:lstStyle/>
          <a:p>
            <a:endParaRPr lang="en-HU"/>
          </a:p>
        </p:txBody>
      </p:sp>
      <p:sp>
        <p:nvSpPr>
          <p:cNvPr id="9" name="Slide Number Placeholder 8">
            <a:extLst>
              <a:ext uri="{FF2B5EF4-FFF2-40B4-BE49-F238E27FC236}">
                <a16:creationId xmlns:a16="http://schemas.microsoft.com/office/drawing/2014/main" id="{D456E86C-13BB-67B3-225C-EB76E4A392D9}"/>
              </a:ext>
            </a:extLst>
          </p:cNvPr>
          <p:cNvSpPr>
            <a:spLocks noGrp="1"/>
          </p:cNvSpPr>
          <p:nvPr>
            <p:ph type="sldNum" sz="quarter" idx="12"/>
          </p:nvPr>
        </p:nvSpPr>
        <p:spPr/>
        <p:txBody>
          <a:bodyPr/>
          <a:lstStyle/>
          <a:p>
            <a:fld id="{A4BCA832-1C79-D941-9C5E-5E74CCF0E1EC}" type="slidenum">
              <a:rPr lang="en-HU" smtClean="0"/>
              <a:t>‹#›</a:t>
            </a:fld>
            <a:endParaRPr lang="en-HU"/>
          </a:p>
        </p:txBody>
      </p:sp>
    </p:spTree>
    <p:extLst>
      <p:ext uri="{BB962C8B-B14F-4D97-AF65-F5344CB8AC3E}">
        <p14:creationId xmlns:p14="http://schemas.microsoft.com/office/powerpoint/2010/main" val="373922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E5E9-847B-DE8C-46F3-A95D340A0848}"/>
              </a:ext>
            </a:extLst>
          </p:cNvPr>
          <p:cNvSpPr>
            <a:spLocks noGrp="1"/>
          </p:cNvSpPr>
          <p:nvPr>
            <p:ph type="title"/>
          </p:nvPr>
        </p:nvSpPr>
        <p:spPr/>
        <p:txBody>
          <a:bodyPr/>
          <a:lstStyle/>
          <a:p>
            <a:r>
              <a:rPr lang="en-GB"/>
              <a:t>Click to edit Master title style</a:t>
            </a:r>
            <a:endParaRPr lang="en-HU"/>
          </a:p>
        </p:txBody>
      </p:sp>
      <p:sp>
        <p:nvSpPr>
          <p:cNvPr id="3" name="Date Placeholder 2">
            <a:extLst>
              <a:ext uri="{FF2B5EF4-FFF2-40B4-BE49-F238E27FC236}">
                <a16:creationId xmlns:a16="http://schemas.microsoft.com/office/drawing/2014/main" id="{0B6AFBEE-227D-C58C-208C-8F4B745115DD}"/>
              </a:ext>
            </a:extLst>
          </p:cNvPr>
          <p:cNvSpPr>
            <a:spLocks noGrp="1"/>
          </p:cNvSpPr>
          <p:nvPr>
            <p:ph type="dt" sz="half" idx="10"/>
          </p:nvPr>
        </p:nvSpPr>
        <p:spPr/>
        <p:txBody>
          <a:bodyPr/>
          <a:lstStyle/>
          <a:p>
            <a:fld id="{AC887863-411E-9B46-B653-FA3FE037219C}" type="datetimeFigureOut">
              <a:rPr lang="en-HU" smtClean="0"/>
              <a:t>2023. 12. 12.</a:t>
            </a:fld>
            <a:endParaRPr lang="en-HU"/>
          </a:p>
        </p:txBody>
      </p:sp>
      <p:sp>
        <p:nvSpPr>
          <p:cNvPr id="4" name="Footer Placeholder 3">
            <a:extLst>
              <a:ext uri="{FF2B5EF4-FFF2-40B4-BE49-F238E27FC236}">
                <a16:creationId xmlns:a16="http://schemas.microsoft.com/office/drawing/2014/main" id="{5D9F4CBB-E8DF-F894-6F7C-563836927258}"/>
              </a:ext>
            </a:extLst>
          </p:cNvPr>
          <p:cNvSpPr>
            <a:spLocks noGrp="1"/>
          </p:cNvSpPr>
          <p:nvPr>
            <p:ph type="ftr" sz="quarter" idx="11"/>
          </p:nvPr>
        </p:nvSpPr>
        <p:spPr/>
        <p:txBody>
          <a:bodyPr/>
          <a:lstStyle/>
          <a:p>
            <a:endParaRPr lang="en-HU"/>
          </a:p>
        </p:txBody>
      </p:sp>
      <p:sp>
        <p:nvSpPr>
          <p:cNvPr id="5" name="Slide Number Placeholder 4">
            <a:extLst>
              <a:ext uri="{FF2B5EF4-FFF2-40B4-BE49-F238E27FC236}">
                <a16:creationId xmlns:a16="http://schemas.microsoft.com/office/drawing/2014/main" id="{BF4A6882-1115-67B4-F00F-E2EF58877257}"/>
              </a:ext>
            </a:extLst>
          </p:cNvPr>
          <p:cNvSpPr>
            <a:spLocks noGrp="1"/>
          </p:cNvSpPr>
          <p:nvPr>
            <p:ph type="sldNum" sz="quarter" idx="12"/>
          </p:nvPr>
        </p:nvSpPr>
        <p:spPr/>
        <p:txBody>
          <a:bodyPr/>
          <a:lstStyle/>
          <a:p>
            <a:fld id="{A4BCA832-1C79-D941-9C5E-5E74CCF0E1EC}" type="slidenum">
              <a:rPr lang="en-HU" smtClean="0"/>
              <a:t>‹#›</a:t>
            </a:fld>
            <a:endParaRPr lang="en-HU"/>
          </a:p>
        </p:txBody>
      </p:sp>
    </p:spTree>
    <p:extLst>
      <p:ext uri="{BB962C8B-B14F-4D97-AF65-F5344CB8AC3E}">
        <p14:creationId xmlns:p14="http://schemas.microsoft.com/office/powerpoint/2010/main" val="225328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5CC05-3F3C-B97D-FFE4-5FEA20D1F5A9}"/>
              </a:ext>
            </a:extLst>
          </p:cNvPr>
          <p:cNvSpPr>
            <a:spLocks noGrp="1"/>
          </p:cNvSpPr>
          <p:nvPr>
            <p:ph type="dt" sz="half" idx="10"/>
          </p:nvPr>
        </p:nvSpPr>
        <p:spPr/>
        <p:txBody>
          <a:bodyPr/>
          <a:lstStyle/>
          <a:p>
            <a:fld id="{AC887863-411E-9B46-B653-FA3FE037219C}" type="datetimeFigureOut">
              <a:rPr lang="en-HU" smtClean="0"/>
              <a:t>2023. 12. 12.</a:t>
            </a:fld>
            <a:endParaRPr lang="en-HU"/>
          </a:p>
        </p:txBody>
      </p:sp>
      <p:sp>
        <p:nvSpPr>
          <p:cNvPr id="3" name="Footer Placeholder 2">
            <a:extLst>
              <a:ext uri="{FF2B5EF4-FFF2-40B4-BE49-F238E27FC236}">
                <a16:creationId xmlns:a16="http://schemas.microsoft.com/office/drawing/2014/main" id="{20F842BA-EB69-177A-18A7-0D7624B1E946}"/>
              </a:ext>
            </a:extLst>
          </p:cNvPr>
          <p:cNvSpPr>
            <a:spLocks noGrp="1"/>
          </p:cNvSpPr>
          <p:nvPr>
            <p:ph type="ftr" sz="quarter" idx="11"/>
          </p:nvPr>
        </p:nvSpPr>
        <p:spPr/>
        <p:txBody>
          <a:bodyPr/>
          <a:lstStyle/>
          <a:p>
            <a:endParaRPr lang="en-HU"/>
          </a:p>
        </p:txBody>
      </p:sp>
      <p:sp>
        <p:nvSpPr>
          <p:cNvPr id="4" name="Slide Number Placeholder 3">
            <a:extLst>
              <a:ext uri="{FF2B5EF4-FFF2-40B4-BE49-F238E27FC236}">
                <a16:creationId xmlns:a16="http://schemas.microsoft.com/office/drawing/2014/main" id="{DC842180-5DFC-8DF6-F480-DF74793CF675}"/>
              </a:ext>
            </a:extLst>
          </p:cNvPr>
          <p:cNvSpPr>
            <a:spLocks noGrp="1"/>
          </p:cNvSpPr>
          <p:nvPr>
            <p:ph type="sldNum" sz="quarter" idx="12"/>
          </p:nvPr>
        </p:nvSpPr>
        <p:spPr/>
        <p:txBody>
          <a:bodyPr/>
          <a:lstStyle/>
          <a:p>
            <a:fld id="{A4BCA832-1C79-D941-9C5E-5E74CCF0E1EC}" type="slidenum">
              <a:rPr lang="en-HU" smtClean="0"/>
              <a:t>‹#›</a:t>
            </a:fld>
            <a:endParaRPr lang="en-HU"/>
          </a:p>
        </p:txBody>
      </p:sp>
    </p:spTree>
    <p:extLst>
      <p:ext uri="{BB962C8B-B14F-4D97-AF65-F5344CB8AC3E}">
        <p14:creationId xmlns:p14="http://schemas.microsoft.com/office/powerpoint/2010/main" val="367398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29E8-60EC-E922-2566-995EA885B28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HU"/>
          </a:p>
        </p:txBody>
      </p:sp>
      <p:sp>
        <p:nvSpPr>
          <p:cNvPr id="3" name="Content Placeholder 2">
            <a:extLst>
              <a:ext uri="{FF2B5EF4-FFF2-40B4-BE49-F238E27FC236}">
                <a16:creationId xmlns:a16="http://schemas.microsoft.com/office/drawing/2014/main" id="{CE785D05-5933-7177-8F5D-475B39EC3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Text Placeholder 3">
            <a:extLst>
              <a:ext uri="{FF2B5EF4-FFF2-40B4-BE49-F238E27FC236}">
                <a16:creationId xmlns:a16="http://schemas.microsoft.com/office/drawing/2014/main" id="{11A44EFE-5BAA-B03E-8478-FBABC36F4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EF6E80-A171-8469-0E5F-AF3B45202B46}"/>
              </a:ext>
            </a:extLst>
          </p:cNvPr>
          <p:cNvSpPr>
            <a:spLocks noGrp="1"/>
          </p:cNvSpPr>
          <p:nvPr>
            <p:ph type="dt" sz="half" idx="10"/>
          </p:nvPr>
        </p:nvSpPr>
        <p:spPr/>
        <p:txBody>
          <a:bodyPr/>
          <a:lstStyle/>
          <a:p>
            <a:fld id="{AC887863-411E-9B46-B653-FA3FE037219C}" type="datetimeFigureOut">
              <a:rPr lang="en-HU" smtClean="0"/>
              <a:t>2023. 12. 12.</a:t>
            </a:fld>
            <a:endParaRPr lang="en-HU"/>
          </a:p>
        </p:txBody>
      </p:sp>
      <p:sp>
        <p:nvSpPr>
          <p:cNvPr id="6" name="Footer Placeholder 5">
            <a:extLst>
              <a:ext uri="{FF2B5EF4-FFF2-40B4-BE49-F238E27FC236}">
                <a16:creationId xmlns:a16="http://schemas.microsoft.com/office/drawing/2014/main" id="{0D4FC544-2E67-E351-8465-C85ADCE3A456}"/>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3D115033-6D7A-02DF-6776-68BF32767408}"/>
              </a:ext>
            </a:extLst>
          </p:cNvPr>
          <p:cNvSpPr>
            <a:spLocks noGrp="1"/>
          </p:cNvSpPr>
          <p:nvPr>
            <p:ph type="sldNum" sz="quarter" idx="12"/>
          </p:nvPr>
        </p:nvSpPr>
        <p:spPr/>
        <p:txBody>
          <a:bodyPr/>
          <a:lstStyle/>
          <a:p>
            <a:fld id="{A4BCA832-1C79-D941-9C5E-5E74CCF0E1EC}" type="slidenum">
              <a:rPr lang="en-HU" smtClean="0"/>
              <a:t>‹#›</a:t>
            </a:fld>
            <a:endParaRPr lang="en-HU"/>
          </a:p>
        </p:txBody>
      </p:sp>
    </p:spTree>
    <p:extLst>
      <p:ext uri="{BB962C8B-B14F-4D97-AF65-F5344CB8AC3E}">
        <p14:creationId xmlns:p14="http://schemas.microsoft.com/office/powerpoint/2010/main" val="249321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B2F1-EF2B-2E6B-DB04-031B753811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HU"/>
          </a:p>
        </p:txBody>
      </p:sp>
      <p:sp>
        <p:nvSpPr>
          <p:cNvPr id="3" name="Picture Placeholder 2">
            <a:extLst>
              <a:ext uri="{FF2B5EF4-FFF2-40B4-BE49-F238E27FC236}">
                <a16:creationId xmlns:a16="http://schemas.microsoft.com/office/drawing/2014/main" id="{5BDBFB62-9EA9-3A99-F321-0A494ED19B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U"/>
          </a:p>
        </p:txBody>
      </p:sp>
      <p:sp>
        <p:nvSpPr>
          <p:cNvPr id="4" name="Text Placeholder 3">
            <a:extLst>
              <a:ext uri="{FF2B5EF4-FFF2-40B4-BE49-F238E27FC236}">
                <a16:creationId xmlns:a16="http://schemas.microsoft.com/office/drawing/2014/main" id="{C117BCAA-7190-29D0-0B5A-ACA45888B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6B1474-7ED9-4AD7-2111-5F14E20A9E85}"/>
              </a:ext>
            </a:extLst>
          </p:cNvPr>
          <p:cNvSpPr>
            <a:spLocks noGrp="1"/>
          </p:cNvSpPr>
          <p:nvPr>
            <p:ph type="dt" sz="half" idx="10"/>
          </p:nvPr>
        </p:nvSpPr>
        <p:spPr/>
        <p:txBody>
          <a:bodyPr/>
          <a:lstStyle/>
          <a:p>
            <a:fld id="{AC887863-411E-9B46-B653-FA3FE037219C}" type="datetimeFigureOut">
              <a:rPr lang="en-HU" smtClean="0"/>
              <a:t>2023. 12. 12.</a:t>
            </a:fld>
            <a:endParaRPr lang="en-HU"/>
          </a:p>
        </p:txBody>
      </p:sp>
      <p:sp>
        <p:nvSpPr>
          <p:cNvPr id="6" name="Footer Placeholder 5">
            <a:extLst>
              <a:ext uri="{FF2B5EF4-FFF2-40B4-BE49-F238E27FC236}">
                <a16:creationId xmlns:a16="http://schemas.microsoft.com/office/drawing/2014/main" id="{65712A34-2AA4-CECA-4FEB-7B7E16F4D25F}"/>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B4CF4052-3351-A854-40F8-DCEABEA2870A}"/>
              </a:ext>
            </a:extLst>
          </p:cNvPr>
          <p:cNvSpPr>
            <a:spLocks noGrp="1"/>
          </p:cNvSpPr>
          <p:nvPr>
            <p:ph type="sldNum" sz="quarter" idx="12"/>
          </p:nvPr>
        </p:nvSpPr>
        <p:spPr/>
        <p:txBody>
          <a:bodyPr/>
          <a:lstStyle/>
          <a:p>
            <a:fld id="{A4BCA832-1C79-D941-9C5E-5E74CCF0E1EC}" type="slidenum">
              <a:rPr lang="en-HU" smtClean="0"/>
              <a:t>‹#›</a:t>
            </a:fld>
            <a:endParaRPr lang="en-HU"/>
          </a:p>
        </p:txBody>
      </p:sp>
    </p:spTree>
    <p:extLst>
      <p:ext uri="{BB962C8B-B14F-4D97-AF65-F5344CB8AC3E}">
        <p14:creationId xmlns:p14="http://schemas.microsoft.com/office/powerpoint/2010/main" val="288550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92F3A-9E0C-2F78-1705-E30163DC9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HU"/>
          </a:p>
        </p:txBody>
      </p:sp>
      <p:sp>
        <p:nvSpPr>
          <p:cNvPr id="3" name="Text Placeholder 2">
            <a:extLst>
              <a:ext uri="{FF2B5EF4-FFF2-40B4-BE49-F238E27FC236}">
                <a16:creationId xmlns:a16="http://schemas.microsoft.com/office/drawing/2014/main" id="{6B5F9CAF-0D53-10CB-DD0B-8FB6B8C9A7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D4070409-8143-F10A-0BDA-939BEA6E5D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87863-411E-9B46-B653-FA3FE037219C}" type="datetimeFigureOut">
              <a:rPr lang="en-HU" smtClean="0"/>
              <a:t>2023. 12. 12.</a:t>
            </a:fld>
            <a:endParaRPr lang="en-HU"/>
          </a:p>
        </p:txBody>
      </p:sp>
      <p:sp>
        <p:nvSpPr>
          <p:cNvPr id="5" name="Footer Placeholder 4">
            <a:extLst>
              <a:ext uri="{FF2B5EF4-FFF2-40B4-BE49-F238E27FC236}">
                <a16:creationId xmlns:a16="http://schemas.microsoft.com/office/drawing/2014/main" id="{DF72BE1A-3036-686B-A4A3-54D29AD466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U"/>
          </a:p>
        </p:txBody>
      </p:sp>
      <p:sp>
        <p:nvSpPr>
          <p:cNvPr id="6" name="Slide Number Placeholder 5">
            <a:extLst>
              <a:ext uri="{FF2B5EF4-FFF2-40B4-BE49-F238E27FC236}">
                <a16:creationId xmlns:a16="http://schemas.microsoft.com/office/drawing/2014/main" id="{7C8F189F-FAFB-1019-9981-C8E68A6ECB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CA832-1C79-D941-9C5E-5E74CCF0E1EC}" type="slidenum">
              <a:rPr lang="en-HU" smtClean="0"/>
              <a:t>‹#›</a:t>
            </a:fld>
            <a:endParaRPr lang="en-HU"/>
          </a:p>
        </p:txBody>
      </p:sp>
    </p:spTree>
    <p:extLst>
      <p:ext uri="{BB962C8B-B14F-4D97-AF65-F5344CB8AC3E}">
        <p14:creationId xmlns:p14="http://schemas.microsoft.com/office/powerpoint/2010/main" val="3923259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Young People – We Make Camden">
            <a:extLst>
              <a:ext uri="{FF2B5EF4-FFF2-40B4-BE49-F238E27FC236}">
                <a16:creationId xmlns:a16="http://schemas.microsoft.com/office/drawing/2014/main" id="{EEA04818-C598-1778-F422-54C6660A1FD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10650" r="28905" b="-1"/>
          <a:stretch/>
        </p:blipFill>
        <p:spPr bwMode="auto">
          <a:xfrm>
            <a:off x="0" y="0"/>
            <a:ext cx="12191982" cy="6858000"/>
          </a:xfrm>
          <a:prstGeom prst="rect">
            <a:avLst/>
          </a:prstGeom>
          <a:blipFill dpi="0" rotWithShape="1">
            <a:blip r:embed="rId2">
              <a:alphaModFix amt="0"/>
            </a:blip>
            <a:srcRect/>
            <a:stretch>
              <a:fillRect/>
            </a:stretch>
          </a:blipFill>
        </p:spPr>
      </p:pic>
      <p:sp>
        <p:nvSpPr>
          <p:cNvPr id="2" name="Title 1">
            <a:extLst>
              <a:ext uri="{FF2B5EF4-FFF2-40B4-BE49-F238E27FC236}">
                <a16:creationId xmlns:a16="http://schemas.microsoft.com/office/drawing/2014/main" id="{CF8ABB04-58FF-C83B-843A-91757753DC7B}"/>
              </a:ext>
            </a:extLst>
          </p:cNvPr>
          <p:cNvSpPr>
            <a:spLocks noGrp="1"/>
          </p:cNvSpPr>
          <p:nvPr>
            <p:ph type="ctrTitle"/>
          </p:nvPr>
        </p:nvSpPr>
        <p:spPr>
          <a:xfrm>
            <a:off x="1524000" y="1122362"/>
            <a:ext cx="9144000" cy="2900518"/>
          </a:xfrm>
        </p:spPr>
        <p:txBody>
          <a:bodyPr>
            <a:normAutofit/>
          </a:bodyPr>
          <a:lstStyle/>
          <a:p>
            <a:r>
              <a:rPr lang="en-HU" sz="4700" dirty="0">
                <a:solidFill>
                  <a:srgbClr val="FFFFFF"/>
                </a:solidFill>
                <a:effectLst/>
                <a:latin typeface="Calibri" panose="020F0502020204030204" pitchFamily="34" charset="0"/>
                <a:ea typeface="PMingLiU" panose="02020500000000000000" pitchFamily="18" charset="-120"/>
                <a:cs typeface="Times New Roman" panose="02020603050405020304" pitchFamily="18" charset="0"/>
              </a:rPr>
              <a:t>Navigating Identity and Belonging: </a:t>
            </a:r>
            <a:r>
              <a:rPr lang="hu-HU" sz="4700" dirty="0">
                <a:solidFill>
                  <a:srgbClr val="FFFFFF"/>
                </a:solidFill>
                <a:effectLst/>
                <a:latin typeface="Calibri" panose="020F0502020204030204" pitchFamily="34" charset="0"/>
                <a:ea typeface="PMingLiU" panose="02020500000000000000" pitchFamily="18" charset="-120"/>
                <a:cs typeface="Times New Roman" panose="02020603050405020304" pitchFamily="18" charset="0"/>
              </a:rPr>
              <a:t>Young </a:t>
            </a:r>
            <a:r>
              <a:rPr lang="hu-HU" sz="4700" dirty="0" err="1">
                <a:solidFill>
                  <a:srgbClr val="FFFFFF"/>
                </a:solidFill>
                <a:effectLst/>
                <a:latin typeface="Calibri" panose="020F0502020204030204" pitchFamily="34" charset="0"/>
                <a:ea typeface="PMingLiU" panose="02020500000000000000" pitchFamily="18" charset="-120"/>
                <a:cs typeface="Times New Roman" panose="02020603050405020304" pitchFamily="18" charset="0"/>
              </a:rPr>
              <a:t>Adults</a:t>
            </a:r>
            <a:r>
              <a:rPr lang="en-HU" sz="4700" dirty="0">
                <a:solidFill>
                  <a:srgbClr val="FFFFFF"/>
                </a:solidFill>
                <a:effectLst/>
                <a:latin typeface="Calibri" panose="020F0502020204030204" pitchFamily="34" charset="0"/>
                <a:ea typeface="PMingLiU" panose="02020500000000000000" pitchFamily="18" charset="-120"/>
                <a:cs typeface="Times New Roman" panose="02020603050405020304" pitchFamily="18" charset="0"/>
              </a:rPr>
              <a:t> from Mixed Serb-Hungarian Marriages in Serbia</a:t>
            </a:r>
            <a:br>
              <a:rPr lang="en-HU" sz="4700" dirty="0">
                <a:solidFill>
                  <a:srgbClr val="FFFFFF"/>
                </a:solidFill>
                <a:effectLst/>
                <a:latin typeface="Calibri" panose="020F0502020204030204" pitchFamily="34" charset="0"/>
                <a:ea typeface="PMingLiU" panose="02020500000000000000" pitchFamily="18" charset="-120"/>
                <a:cs typeface="Times New Roman" panose="02020603050405020304" pitchFamily="18" charset="0"/>
              </a:rPr>
            </a:br>
            <a:endParaRPr lang="en-HU" sz="4700" dirty="0">
              <a:solidFill>
                <a:srgbClr val="FFFFFF"/>
              </a:solidFill>
            </a:endParaRPr>
          </a:p>
        </p:txBody>
      </p:sp>
      <p:sp>
        <p:nvSpPr>
          <p:cNvPr id="3" name="Subtitle 2">
            <a:extLst>
              <a:ext uri="{FF2B5EF4-FFF2-40B4-BE49-F238E27FC236}">
                <a16:creationId xmlns:a16="http://schemas.microsoft.com/office/drawing/2014/main" id="{5D303D24-265F-2A6F-EC1E-D604B1FECF8D}"/>
              </a:ext>
            </a:extLst>
          </p:cNvPr>
          <p:cNvSpPr>
            <a:spLocks noGrp="1"/>
          </p:cNvSpPr>
          <p:nvPr>
            <p:ph type="subTitle" idx="1"/>
          </p:nvPr>
        </p:nvSpPr>
        <p:spPr>
          <a:xfrm>
            <a:off x="1524000" y="4159404"/>
            <a:ext cx="9144000" cy="1098395"/>
          </a:xfrm>
        </p:spPr>
        <p:txBody>
          <a:bodyPr>
            <a:noAutofit/>
          </a:bodyPr>
          <a:lstStyle/>
          <a:p>
            <a:r>
              <a:rPr lang="en-HU" sz="1600" b="1" dirty="0">
                <a:solidFill>
                  <a:srgbClr val="FFFFFF"/>
                </a:solidFill>
              </a:rPr>
              <a:t>Karolina Lendák-Kabók, PhD</a:t>
            </a:r>
          </a:p>
          <a:p>
            <a:r>
              <a:rPr lang="en-HU" sz="1600" dirty="0">
                <a:solidFill>
                  <a:srgbClr val="FFFFFF"/>
                </a:solidFill>
              </a:rPr>
              <a:t>Eötvös Loránd Univeristy, Budapet, Hungary</a:t>
            </a:r>
          </a:p>
          <a:p>
            <a:r>
              <a:rPr lang="en-HU" sz="1600" dirty="0">
                <a:solidFill>
                  <a:srgbClr val="FFFFFF"/>
                </a:solidFill>
              </a:rPr>
              <a:t>ECMI Workshop, Flensburg</a:t>
            </a:r>
          </a:p>
          <a:p>
            <a:r>
              <a:rPr lang="en-HU" sz="1600" dirty="0">
                <a:solidFill>
                  <a:srgbClr val="FFFFFF"/>
                </a:solidFill>
              </a:rPr>
              <a:t>December 12, 2023</a:t>
            </a:r>
          </a:p>
        </p:txBody>
      </p:sp>
      <p:pic>
        <p:nvPicPr>
          <p:cNvPr id="5" name="Picture 4">
            <a:extLst>
              <a:ext uri="{FF2B5EF4-FFF2-40B4-BE49-F238E27FC236}">
                <a16:creationId xmlns:a16="http://schemas.microsoft.com/office/drawing/2014/main" id="{659C96D9-9490-9ADC-421E-B7E54478022D}"/>
              </a:ext>
            </a:extLst>
          </p:cNvPr>
          <p:cNvPicPr>
            <a:picLocks noChangeAspect="1"/>
          </p:cNvPicPr>
          <p:nvPr/>
        </p:nvPicPr>
        <p:blipFill>
          <a:blip r:embed="rId3"/>
          <a:stretch>
            <a:fillRect/>
          </a:stretch>
        </p:blipFill>
        <p:spPr>
          <a:xfrm>
            <a:off x="9861792" y="0"/>
            <a:ext cx="2330190" cy="835351"/>
          </a:xfrm>
          <a:prstGeom prst="rect">
            <a:avLst/>
          </a:prstGeom>
        </p:spPr>
      </p:pic>
      <p:pic>
        <p:nvPicPr>
          <p:cNvPr id="6" name="Picture 5">
            <a:extLst>
              <a:ext uri="{FF2B5EF4-FFF2-40B4-BE49-F238E27FC236}">
                <a16:creationId xmlns:a16="http://schemas.microsoft.com/office/drawing/2014/main" id="{7D3E3587-8BD0-EFD5-A811-D00D71F76B41}"/>
              </a:ext>
            </a:extLst>
          </p:cNvPr>
          <p:cNvPicPr>
            <a:picLocks noChangeAspect="1"/>
          </p:cNvPicPr>
          <p:nvPr/>
        </p:nvPicPr>
        <p:blipFill>
          <a:blip r:embed="rId4"/>
          <a:stretch>
            <a:fillRect/>
          </a:stretch>
        </p:blipFill>
        <p:spPr>
          <a:xfrm>
            <a:off x="11026887" y="5749533"/>
            <a:ext cx="1108466" cy="1108466"/>
          </a:xfrm>
          <a:prstGeom prst="rect">
            <a:avLst/>
          </a:prstGeom>
        </p:spPr>
      </p:pic>
    </p:spTree>
    <p:extLst>
      <p:ext uri="{BB962C8B-B14F-4D97-AF65-F5344CB8AC3E}">
        <p14:creationId xmlns:p14="http://schemas.microsoft.com/office/powerpoint/2010/main" val="23628913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753"/>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795EF-2FD0-F08D-6DBF-12C8B88B1205}"/>
              </a:ext>
            </a:extLst>
          </p:cNvPr>
          <p:cNvSpPr>
            <a:spLocks noGrp="1"/>
          </p:cNvSpPr>
          <p:nvPr>
            <p:ph type="title"/>
          </p:nvPr>
        </p:nvSpPr>
        <p:spPr/>
        <p:txBody>
          <a:bodyPr/>
          <a:lstStyle/>
          <a:p>
            <a:r>
              <a:rPr lang="en-HU" dirty="0"/>
              <a:t>References</a:t>
            </a:r>
          </a:p>
        </p:txBody>
      </p:sp>
      <p:sp>
        <p:nvSpPr>
          <p:cNvPr id="3" name="Content Placeholder 2">
            <a:extLst>
              <a:ext uri="{FF2B5EF4-FFF2-40B4-BE49-F238E27FC236}">
                <a16:creationId xmlns:a16="http://schemas.microsoft.com/office/drawing/2014/main" id="{E29037F1-9F2A-9F09-2FA7-2E3364B1E777}"/>
              </a:ext>
            </a:extLst>
          </p:cNvPr>
          <p:cNvSpPr>
            <a:spLocks noGrp="1"/>
          </p:cNvSpPr>
          <p:nvPr>
            <p:ph idx="1"/>
          </p:nvPr>
        </p:nvSpPr>
        <p:spPr>
          <a:xfrm>
            <a:off x="838200" y="1545021"/>
            <a:ext cx="10515600" cy="4631942"/>
          </a:xfrm>
        </p:spPr>
        <p:txBody>
          <a:bodyPr/>
          <a:lstStyle/>
          <a:p>
            <a:r>
              <a:rPr lang="en-HU" sz="1800" dirty="0">
                <a:effectLst/>
                <a:latin typeface="Calibri" panose="020F0502020204030204" pitchFamily="34" charset="0"/>
                <a:ea typeface="PMingLiU" panose="02020500000000000000" pitchFamily="18" charset="-120"/>
                <a:cs typeface="Times New Roman" panose="02020603050405020304" pitchFamily="18" charset="0"/>
              </a:rPr>
              <a:t> Smith, A., &amp; Jones, B. (2020). Navigating Dual Identities: Intermarriage and Identity Formation. Journal of Cultural Studies, 45(2), </a:t>
            </a:r>
            <a:r>
              <a:rPr lang="en-HU" sz="1800">
                <a:effectLst/>
                <a:latin typeface="Calibri" panose="020F0502020204030204" pitchFamily="34" charset="0"/>
                <a:ea typeface="PMingLiU" panose="02020500000000000000" pitchFamily="18" charset="-120"/>
                <a:cs typeface="Times New Roman" panose="02020603050405020304" pitchFamily="18" charset="0"/>
              </a:rPr>
              <a:t>123-139.</a:t>
            </a:r>
            <a:endParaRPr lang="en-HU"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HU" sz="1800" dirty="0">
                <a:effectLst/>
                <a:latin typeface="Calibri" panose="020F0502020204030204" pitchFamily="34" charset="0"/>
                <a:ea typeface="PMingLiU" panose="02020500000000000000" pitchFamily="18" charset="-120"/>
                <a:cs typeface="Times New Roman" panose="02020603050405020304" pitchFamily="18" charset="0"/>
              </a:rPr>
              <a:t>    Lee, C., &amp; Kim, D. (2021). Multifaceted Identities: A Study on Children from Intermarriage Families. International Journal of Social Science Research, 34(1), 210-225.</a:t>
            </a:r>
          </a:p>
          <a:p>
            <a:r>
              <a:rPr lang="en-HU" sz="1800" dirty="0">
                <a:effectLst/>
                <a:latin typeface="Calibri" panose="020F0502020204030204" pitchFamily="34" charset="0"/>
                <a:ea typeface="PMingLiU" panose="02020500000000000000" pitchFamily="18" charset="-120"/>
                <a:cs typeface="Times New Roman" panose="02020603050405020304" pitchFamily="18" charset="0"/>
              </a:rPr>
              <a:t>    Garcia, R. (2019). Community Influence on Intermarriage Born Youths' Identity. Sociology Today, 58(4), 400-416.</a:t>
            </a:r>
            <a:endParaRPr lang="en-HU" dirty="0"/>
          </a:p>
        </p:txBody>
      </p:sp>
    </p:spTree>
    <p:extLst>
      <p:ext uri="{BB962C8B-B14F-4D97-AF65-F5344CB8AC3E}">
        <p14:creationId xmlns:p14="http://schemas.microsoft.com/office/powerpoint/2010/main" val="2279411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98AC39-9615-575D-4645-693614C5BF17}"/>
              </a:ext>
            </a:extLst>
          </p:cNvPr>
          <p:cNvSpPr txBox="1"/>
          <p:nvPr/>
        </p:nvSpPr>
        <p:spPr>
          <a:xfrm>
            <a:off x="457201" y="568411"/>
            <a:ext cx="5364866" cy="4524315"/>
          </a:xfrm>
          <a:prstGeom prst="rect">
            <a:avLst/>
          </a:prstGeom>
          <a:noFill/>
        </p:spPr>
        <p:txBody>
          <a:bodyPr wrap="square" rtlCol="0">
            <a:spAutoFit/>
          </a:bodyPr>
          <a:lstStyle/>
          <a:p>
            <a:r>
              <a:rPr lang="en-HU" sz="7200" dirty="0"/>
              <a:t>Thank you for your attention! Questions? </a:t>
            </a:r>
            <a:r>
              <a:rPr lang="en-HU" sz="7200" dirty="0">
                <a:sym typeface="Wingdings" pitchFamily="2" charset="2"/>
              </a:rPr>
              <a:t></a:t>
            </a:r>
            <a:endParaRPr lang="en-HU" sz="7200" dirty="0"/>
          </a:p>
        </p:txBody>
      </p:sp>
      <p:pic>
        <p:nvPicPr>
          <p:cNvPr id="5122" name="Picture 2" descr="Workshop on H2020 Marie Sklodowska-Curie Individual Actions (MSCA-IF)">
            <a:extLst>
              <a:ext uri="{FF2B5EF4-FFF2-40B4-BE49-F238E27FC236}">
                <a16:creationId xmlns:a16="http://schemas.microsoft.com/office/drawing/2014/main" id="{0C5AD9FE-EC76-D373-7110-FC0ABCC95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7781" y="1984289"/>
            <a:ext cx="444500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8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02F5-4F6A-96A4-E8CB-B00B05A97294}"/>
              </a:ext>
            </a:extLst>
          </p:cNvPr>
          <p:cNvSpPr>
            <a:spLocks noGrp="1"/>
          </p:cNvSpPr>
          <p:nvPr>
            <p:ph type="title"/>
          </p:nvPr>
        </p:nvSpPr>
        <p:spPr>
          <a:xfrm>
            <a:off x="662152" y="365125"/>
            <a:ext cx="10691648" cy="1325563"/>
          </a:xfrm>
        </p:spPr>
        <p:txBody>
          <a:bodyPr>
            <a:normAutofit/>
          </a:bodyPr>
          <a:lstStyle/>
          <a:p>
            <a:r>
              <a:rPr lang="hu-HU" dirty="0">
                <a:effectLst/>
                <a:latin typeface="Calibri" panose="020F0502020204030204" pitchFamily="34" charset="0"/>
                <a:ea typeface="PMingLiU" panose="02020500000000000000" pitchFamily="18" charset="-120"/>
                <a:cs typeface="Times New Roman" panose="02020603050405020304" pitchFamily="18" charset="0"/>
              </a:rPr>
              <a:t>Young </a:t>
            </a:r>
            <a:r>
              <a:rPr lang="hu-HU" dirty="0" err="1">
                <a:effectLst/>
                <a:latin typeface="Calibri" panose="020F0502020204030204" pitchFamily="34" charset="0"/>
                <a:ea typeface="PMingLiU" panose="02020500000000000000" pitchFamily="18" charset="-120"/>
                <a:cs typeface="Times New Roman" panose="02020603050405020304" pitchFamily="18" charset="0"/>
              </a:rPr>
              <a:t>people’s</a:t>
            </a:r>
            <a:r>
              <a:rPr lang="hu-HU" dirty="0">
                <a:effectLst/>
                <a:latin typeface="Calibri" panose="020F0502020204030204" pitchFamily="34" charset="0"/>
                <a:ea typeface="PMingLiU" panose="02020500000000000000" pitchFamily="18" charset="-120"/>
                <a:cs typeface="Times New Roman" panose="02020603050405020304" pitchFamily="18" charset="0"/>
              </a:rPr>
              <a:t> </a:t>
            </a:r>
            <a:r>
              <a:rPr lang="hu-HU" dirty="0" err="1">
                <a:effectLst/>
                <a:latin typeface="Calibri" panose="020F0502020204030204" pitchFamily="34" charset="0"/>
                <a:ea typeface="PMingLiU" panose="02020500000000000000" pitchFamily="18" charset="-120"/>
                <a:cs typeface="Times New Roman" panose="02020603050405020304" pitchFamily="18" charset="0"/>
              </a:rPr>
              <a:t>identity</a:t>
            </a:r>
            <a:r>
              <a:rPr lang="hu-HU" dirty="0">
                <a:effectLst/>
                <a:latin typeface="Calibri" panose="020F0502020204030204" pitchFamily="34" charset="0"/>
                <a:ea typeface="PMingLiU" panose="02020500000000000000" pitchFamily="18" charset="-120"/>
                <a:cs typeface="Times New Roman" panose="02020603050405020304" pitchFamily="18" charset="0"/>
              </a:rPr>
              <a:t> building</a:t>
            </a:r>
            <a:endParaRPr lang="en-HU"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3" name="Content Placeholder 2">
            <a:extLst>
              <a:ext uri="{FF2B5EF4-FFF2-40B4-BE49-F238E27FC236}">
                <a16:creationId xmlns:a16="http://schemas.microsoft.com/office/drawing/2014/main" id="{F1B3C9E7-2156-34E9-21F9-B47F979B2539}"/>
              </a:ext>
            </a:extLst>
          </p:cNvPr>
          <p:cNvSpPr>
            <a:spLocks noGrp="1"/>
          </p:cNvSpPr>
          <p:nvPr>
            <p:ph idx="1"/>
          </p:nvPr>
        </p:nvSpPr>
        <p:spPr>
          <a:xfrm>
            <a:off x="504497" y="1513490"/>
            <a:ext cx="10849303" cy="4897820"/>
          </a:xfrm>
        </p:spPr>
        <p:txBody>
          <a:bodyPr>
            <a:normAutofit lnSpcReduction="10000"/>
          </a:bodyPr>
          <a:lstStyle/>
          <a:p>
            <a:r>
              <a:rPr lang="en-HU" sz="2400" dirty="0">
                <a:effectLst/>
                <a:latin typeface="Calibri" panose="020F0502020204030204" pitchFamily="34" charset="0"/>
                <a:ea typeface="PMingLiU" panose="02020500000000000000" pitchFamily="18" charset="-120"/>
                <a:cs typeface="Times New Roman" panose="02020603050405020304" pitchFamily="18" charset="0"/>
              </a:rPr>
              <a:t>In the realm of social sciences, </a:t>
            </a:r>
            <a:r>
              <a:rPr lang="en-HU" sz="2400" b="1" dirty="0">
                <a:effectLst/>
                <a:latin typeface="Calibri" panose="020F0502020204030204" pitchFamily="34" charset="0"/>
                <a:ea typeface="PMingLiU" panose="02020500000000000000" pitchFamily="18" charset="-120"/>
                <a:cs typeface="Times New Roman" panose="02020603050405020304" pitchFamily="18" charset="0"/>
              </a:rPr>
              <a:t>the identity formation of intermarriage-born young people</a:t>
            </a:r>
            <a:r>
              <a:rPr lang="en-HU" sz="2400" dirty="0">
                <a:effectLst/>
                <a:latin typeface="Calibri" panose="020F0502020204030204" pitchFamily="34" charset="0"/>
                <a:ea typeface="PMingLiU" panose="02020500000000000000" pitchFamily="18" charset="-120"/>
                <a:cs typeface="Times New Roman" panose="02020603050405020304" pitchFamily="18" charset="0"/>
              </a:rPr>
              <a:t> has emerged as a </a:t>
            </a:r>
            <a:r>
              <a:rPr lang="en-HU" sz="2400" b="1" dirty="0">
                <a:effectLst/>
                <a:latin typeface="Calibri" panose="020F0502020204030204" pitchFamily="34" charset="0"/>
                <a:ea typeface="PMingLiU" panose="02020500000000000000" pitchFamily="18" charset="-120"/>
                <a:cs typeface="Times New Roman" panose="02020603050405020304" pitchFamily="18" charset="0"/>
              </a:rPr>
              <a:t>significant area of study</a:t>
            </a:r>
            <a:r>
              <a:rPr lang="en-HU" sz="2400" dirty="0">
                <a:effectLst/>
                <a:latin typeface="Calibri" panose="020F0502020204030204" pitchFamily="34" charset="0"/>
                <a:ea typeface="PMingLiU" panose="02020500000000000000" pitchFamily="18" charset="-120"/>
                <a:cs typeface="Times New Roman" panose="02020603050405020304" pitchFamily="18" charset="0"/>
              </a:rPr>
              <a:t>. </a:t>
            </a:r>
          </a:p>
          <a:p>
            <a:r>
              <a:rPr lang="en-HU" sz="2400" dirty="0">
                <a:effectLst/>
                <a:latin typeface="Calibri" panose="020F0502020204030204" pitchFamily="34" charset="0"/>
                <a:ea typeface="PMingLiU" panose="02020500000000000000" pitchFamily="18" charset="-120"/>
                <a:cs typeface="Times New Roman" panose="02020603050405020304" pitchFamily="18" charset="0"/>
              </a:rPr>
              <a:t>Researchers like Smith and Jones (2020) have noted that these </a:t>
            </a:r>
            <a:r>
              <a:rPr lang="en-HU" sz="2400" b="1" dirty="0">
                <a:effectLst/>
                <a:latin typeface="Calibri" panose="020F0502020204030204" pitchFamily="34" charset="0"/>
                <a:ea typeface="PMingLiU" panose="02020500000000000000" pitchFamily="18" charset="-120"/>
                <a:cs typeface="Times New Roman" panose="02020603050405020304" pitchFamily="18" charset="0"/>
              </a:rPr>
              <a:t>individuals often experience a unique identity-building process</a:t>
            </a:r>
            <a:r>
              <a:rPr lang="en-HU" sz="2400" dirty="0">
                <a:effectLst/>
                <a:latin typeface="Calibri" panose="020F0502020204030204" pitchFamily="34" charset="0"/>
                <a:ea typeface="PMingLiU" panose="02020500000000000000" pitchFamily="18" charset="-120"/>
                <a:cs typeface="Times New Roman" panose="02020603050405020304" pitchFamily="18" charset="0"/>
              </a:rPr>
              <a:t>, navigating between the intersecting cultural narratives of their parents' distinct backgrounds. </a:t>
            </a:r>
          </a:p>
          <a:p>
            <a:r>
              <a:rPr lang="en-HU" sz="2400" dirty="0">
                <a:effectLst/>
                <a:latin typeface="Calibri" panose="020F0502020204030204" pitchFamily="34" charset="0"/>
                <a:ea typeface="PMingLiU" panose="02020500000000000000" pitchFamily="18" charset="-120"/>
                <a:cs typeface="Times New Roman" panose="02020603050405020304" pitchFamily="18" charset="0"/>
              </a:rPr>
              <a:t>Lee and Kim (2021) emphasize that this experience can lead to a </a:t>
            </a:r>
            <a:r>
              <a:rPr lang="en-HU" sz="2400" b="1" dirty="0">
                <a:effectLst/>
                <a:latin typeface="Calibri" panose="020F0502020204030204" pitchFamily="34" charset="0"/>
                <a:ea typeface="PMingLiU" panose="02020500000000000000" pitchFamily="18" charset="-120"/>
                <a:cs typeface="Times New Roman" panose="02020603050405020304" pitchFamily="18" charset="0"/>
              </a:rPr>
              <a:t>more fluid and multifaceted sense of self</a:t>
            </a:r>
            <a:r>
              <a:rPr lang="en-HU" sz="2400" dirty="0">
                <a:effectLst/>
                <a:latin typeface="Calibri" panose="020F0502020204030204" pitchFamily="34" charset="0"/>
                <a:ea typeface="PMingLiU" panose="02020500000000000000" pitchFamily="18" charset="-120"/>
                <a:cs typeface="Times New Roman" panose="02020603050405020304" pitchFamily="18" charset="0"/>
              </a:rPr>
              <a:t>, although it may also pose </a:t>
            </a:r>
            <a:r>
              <a:rPr lang="en-HU" sz="2400" b="1" dirty="0">
                <a:effectLst/>
                <a:latin typeface="Calibri" panose="020F0502020204030204" pitchFamily="34" charset="0"/>
                <a:ea typeface="PMingLiU" panose="02020500000000000000" pitchFamily="18" charset="-120"/>
                <a:cs typeface="Times New Roman" panose="02020603050405020304" pitchFamily="18" charset="0"/>
              </a:rPr>
              <a:t>challenges in terms of societal acceptance and internal conflicts</a:t>
            </a:r>
            <a:r>
              <a:rPr lang="en-HU" sz="2400" dirty="0">
                <a:effectLst/>
                <a:latin typeface="Calibri" panose="020F0502020204030204" pitchFamily="34" charset="0"/>
                <a:ea typeface="PMingLiU" panose="02020500000000000000" pitchFamily="18" charset="-120"/>
                <a:cs typeface="Times New Roman" panose="02020603050405020304" pitchFamily="18" charset="0"/>
              </a:rPr>
              <a:t>. </a:t>
            </a:r>
          </a:p>
          <a:p>
            <a:r>
              <a:rPr lang="en-HU" sz="2400" dirty="0">
                <a:effectLst/>
                <a:latin typeface="Calibri" panose="020F0502020204030204" pitchFamily="34" charset="0"/>
                <a:ea typeface="PMingLiU" panose="02020500000000000000" pitchFamily="18" charset="-120"/>
                <a:cs typeface="Times New Roman" panose="02020603050405020304" pitchFamily="18" charset="0"/>
              </a:rPr>
              <a:t>Moreover, Garcia (2019) highlights the role of external factors such as </a:t>
            </a:r>
            <a:r>
              <a:rPr lang="en-HU" sz="2400" b="1" dirty="0">
                <a:effectLst/>
                <a:latin typeface="Calibri" panose="020F0502020204030204" pitchFamily="34" charset="0"/>
                <a:ea typeface="PMingLiU" panose="02020500000000000000" pitchFamily="18" charset="-120"/>
                <a:cs typeface="Times New Roman" panose="02020603050405020304" pitchFamily="18" charset="0"/>
              </a:rPr>
              <a:t>community and societal attitudes</a:t>
            </a:r>
            <a:r>
              <a:rPr lang="en-HU" sz="2400" dirty="0">
                <a:effectLst/>
                <a:latin typeface="Calibri" panose="020F0502020204030204" pitchFamily="34" charset="0"/>
                <a:ea typeface="PMingLiU" panose="02020500000000000000" pitchFamily="18" charset="-120"/>
                <a:cs typeface="Times New Roman" panose="02020603050405020304" pitchFamily="18" charset="0"/>
              </a:rPr>
              <a:t>, which can significantly influence these young people's identity formation. </a:t>
            </a:r>
          </a:p>
          <a:p>
            <a:r>
              <a:rPr lang="en-HU" sz="2400" dirty="0">
                <a:effectLst/>
                <a:latin typeface="Calibri" panose="020F0502020204030204" pitchFamily="34" charset="0"/>
                <a:ea typeface="PMingLiU" panose="02020500000000000000" pitchFamily="18" charset="-120"/>
                <a:cs typeface="Times New Roman" panose="02020603050405020304" pitchFamily="18" charset="0"/>
              </a:rPr>
              <a:t>These studies collectively suggest that while intermarriage-born individuals may face unique challenges, </a:t>
            </a:r>
            <a:r>
              <a:rPr lang="en-HU" sz="2400" b="1" dirty="0">
                <a:effectLst/>
                <a:latin typeface="Calibri" panose="020F0502020204030204" pitchFamily="34" charset="0"/>
                <a:ea typeface="PMingLiU" panose="02020500000000000000" pitchFamily="18" charset="-120"/>
                <a:cs typeface="Times New Roman" panose="02020603050405020304" pitchFamily="18" charset="0"/>
              </a:rPr>
              <a:t>they also have the opportunity to develop a rich, complex understanding of identity that transcends traditional boundaries</a:t>
            </a:r>
            <a:r>
              <a:rPr lang="en-HU" sz="2400" dirty="0">
                <a:effectLst/>
                <a:latin typeface="Calibri" panose="020F0502020204030204" pitchFamily="34" charset="0"/>
                <a:ea typeface="PMingLiU" panose="02020500000000000000" pitchFamily="18" charset="-120"/>
                <a:cs typeface="Times New Roman" panose="02020603050405020304" pitchFamily="18" charset="0"/>
              </a:rPr>
              <a:t>.</a:t>
            </a:r>
          </a:p>
          <a:p>
            <a:endParaRPr lang="en-HU" dirty="0"/>
          </a:p>
        </p:txBody>
      </p:sp>
    </p:spTree>
    <p:extLst>
      <p:ext uri="{BB962C8B-B14F-4D97-AF65-F5344CB8AC3E}">
        <p14:creationId xmlns:p14="http://schemas.microsoft.com/office/powerpoint/2010/main" val="82270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679"/>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4CF0-F0AF-6A24-DC71-85C138784B7E}"/>
              </a:ext>
            </a:extLst>
          </p:cNvPr>
          <p:cNvSpPr>
            <a:spLocks noGrp="1"/>
          </p:cNvSpPr>
          <p:nvPr>
            <p:ph type="title"/>
          </p:nvPr>
        </p:nvSpPr>
        <p:spPr>
          <a:xfrm>
            <a:off x="743606" y="114355"/>
            <a:ext cx="10515600" cy="1325563"/>
          </a:xfrm>
        </p:spPr>
        <p:txBody>
          <a:bodyPr/>
          <a:lstStyle/>
          <a:p>
            <a:r>
              <a:rPr lang="en-HU" dirty="0"/>
              <a:t>Methodology (1)</a:t>
            </a:r>
          </a:p>
        </p:txBody>
      </p:sp>
      <p:sp>
        <p:nvSpPr>
          <p:cNvPr id="3" name="Content Placeholder 2">
            <a:extLst>
              <a:ext uri="{FF2B5EF4-FFF2-40B4-BE49-F238E27FC236}">
                <a16:creationId xmlns:a16="http://schemas.microsoft.com/office/drawing/2014/main" id="{A4186C40-7FD1-E295-94F6-EA32F21B0D29}"/>
              </a:ext>
            </a:extLst>
          </p:cNvPr>
          <p:cNvSpPr>
            <a:spLocks noGrp="1"/>
          </p:cNvSpPr>
          <p:nvPr>
            <p:ph idx="1"/>
          </p:nvPr>
        </p:nvSpPr>
        <p:spPr>
          <a:xfrm>
            <a:off x="546538" y="1208690"/>
            <a:ext cx="10807262" cy="4968274"/>
          </a:xfrm>
        </p:spPr>
        <p:txBody>
          <a:bodyPr/>
          <a:lstStyle/>
          <a:p>
            <a:r>
              <a:rPr lang="en-GB" dirty="0"/>
              <a:t>P</a:t>
            </a:r>
            <a:r>
              <a:rPr lang="en-HU" dirty="0"/>
              <a:t>art of my MSCA project – Intermarriage and Ethnic Identity (IMEI)</a:t>
            </a:r>
          </a:p>
          <a:p>
            <a:r>
              <a:rPr lang="en-HU" dirty="0"/>
              <a:t>Vojvodina (northern province of Serbia)</a:t>
            </a:r>
          </a:p>
          <a:p>
            <a:r>
              <a:rPr lang="en-HU" dirty="0"/>
              <a:t>Intermarriages between Serbs (majority) and three minority groups (Hungarians, Slovaks and Romanians)</a:t>
            </a:r>
          </a:p>
          <a:p>
            <a:r>
              <a:rPr lang="en-HU" dirty="0"/>
              <a:t>These three minority gropus have the right for minority language education</a:t>
            </a:r>
          </a:p>
          <a:p>
            <a:r>
              <a:rPr lang="en-HU" dirty="0"/>
              <a:t>Qantitative and Qualitative data collected</a:t>
            </a:r>
          </a:p>
          <a:p>
            <a:r>
              <a:rPr lang="en-HU" dirty="0"/>
              <a:t>Qualitative:</a:t>
            </a:r>
          </a:p>
          <a:p>
            <a:pPr lvl="1"/>
            <a:r>
              <a:rPr lang="en-HU" dirty="0"/>
              <a:t>Semi-structured interviews with couples who live in intermarriages (</a:t>
            </a:r>
          </a:p>
          <a:p>
            <a:pPr lvl="1"/>
            <a:r>
              <a:rPr lang="en-HU" b="1" dirty="0"/>
              <a:t>Focus group discussions with young adults (only Hungarian – Serb intermarriage-born)</a:t>
            </a:r>
          </a:p>
          <a:p>
            <a:pPr lvl="1"/>
            <a:endParaRPr lang="en-HU" sz="2800" b="1" dirty="0"/>
          </a:p>
          <a:p>
            <a:pPr lvl="1"/>
            <a:endParaRPr lang="en-HU" sz="2800" b="1" dirty="0"/>
          </a:p>
        </p:txBody>
      </p:sp>
    </p:spTree>
    <p:extLst>
      <p:ext uri="{BB962C8B-B14F-4D97-AF65-F5344CB8AC3E}">
        <p14:creationId xmlns:p14="http://schemas.microsoft.com/office/powerpoint/2010/main" val="349774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42"/>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0F155-60D4-D1DD-5C97-6E33EAD24284}"/>
              </a:ext>
            </a:extLst>
          </p:cNvPr>
          <p:cNvSpPr>
            <a:spLocks noGrp="1"/>
          </p:cNvSpPr>
          <p:nvPr>
            <p:ph type="title"/>
          </p:nvPr>
        </p:nvSpPr>
        <p:spPr/>
        <p:txBody>
          <a:bodyPr/>
          <a:lstStyle/>
          <a:p>
            <a:r>
              <a:rPr lang="en-HU" dirty="0"/>
              <a:t>Methodology (2)</a:t>
            </a:r>
          </a:p>
        </p:txBody>
      </p:sp>
      <p:sp>
        <p:nvSpPr>
          <p:cNvPr id="3" name="Content Placeholder 2">
            <a:extLst>
              <a:ext uri="{FF2B5EF4-FFF2-40B4-BE49-F238E27FC236}">
                <a16:creationId xmlns:a16="http://schemas.microsoft.com/office/drawing/2014/main" id="{41222B6E-0800-171E-7D80-C76E2C9A20B3}"/>
              </a:ext>
            </a:extLst>
          </p:cNvPr>
          <p:cNvSpPr>
            <a:spLocks noGrp="1"/>
          </p:cNvSpPr>
          <p:nvPr>
            <p:ph idx="1"/>
          </p:nvPr>
        </p:nvSpPr>
        <p:spPr>
          <a:xfrm>
            <a:off x="672662" y="1545021"/>
            <a:ext cx="10681138" cy="4631942"/>
          </a:xfrm>
        </p:spPr>
        <p:txBody>
          <a:bodyPr>
            <a:normAutofit fontScale="77500" lnSpcReduction="20000"/>
          </a:bodyPr>
          <a:lstStyle/>
          <a:p>
            <a:r>
              <a:rPr lang="en-HU" dirty="0"/>
              <a:t>Focus gropus discussions were conducted in:</a:t>
            </a:r>
          </a:p>
          <a:p>
            <a:r>
              <a:rPr lang="en-HU" dirty="0"/>
              <a:t>Novi Sad (majority Serb - city) – 6 participants (three grils, three boys)</a:t>
            </a:r>
          </a:p>
          <a:p>
            <a:r>
              <a:rPr lang="en-HU" dirty="0"/>
              <a:t>Senta  (majority Hungarian – smaller town) – 5 participants (three girls, two boys)</a:t>
            </a:r>
          </a:p>
          <a:p>
            <a:r>
              <a:rPr lang="en-HU" dirty="0"/>
              <a:t>Questions:</a:t>
            </a:r>
          </a:p>
          <a:p>
            <a:pPr lvl="1"/>
            <a:r>
              <a:rPr lang="en-HU" dirty="0"/>
              <a:t>Choice of name (Hungarian or Serbian)</a:t>
            </a:r>
          </a:p>
          <a:p>
            <a:pPr lvl="1"/>
            <a:r>
              <a:rPr lang="en-HU" dirty="0"/>
              <a:t>Language of the schooling</a:t>
            </a:r>
          </a:p>
          <a:p>
            <a:pPr lvl="1"/>
            <a:r>
              <a:rPr lang="en-HU" dirty="0"/>
              <a:t>Religion</a:t>
            </a:r>
          </a:p>
          <a:p>
            <a:pPr lvl="1"/>
            <a:r>
              <a:rPr lang="en-HU" dirty="0"/>
              <a:t>Friends</a:t>
            </a:r>
          </a:p>
          <a:p>
            <a:pPr lvl="1"/>
            <a:r>
              <a:rPr lang="en-HU" dirty="0"/>
              <a:t>Serb-Hungarian relations in Serbia</a:t>
            </a:r>
          </a:p>
          <a:p>
            <a:pPr lvl="1"/>
            <a:r>
              <a:rPr lang="en-HU" dirty="0"/>
              <a:t>History</a:t>
            </a:r>
          </a:p>
          <a:p>
            <a:pPr lvl="1"/>
            <a:r>
              <a:rPr lang="en-HU" dirty="0"/>
              <a:t>Anthem</a:t>
            </a:r>
          </a:p>
          <a:p>
            <a:pPr lvl="1"/>
            <a:r>
              <a:rPr lang="en-HU" dirty="0"/>
              <a:t>Affections to Hungary</a:t>
            </a:r>
          </a:p>
          <a:p>
            <a:pPr lvl="1"/>
            <a:r>
              <a:rPr lang="en-HU" dirty="0"/>
              <a:t>Sports </a:t>
            </a:r>
          </a:p>
          <a:p>
            <a:pPr lvl="1"/>
            <a:r>
              <a:rPr lang="en-HU" dirty="0"/>
              <a:t>Books</a:t>
            </a:r>
          </a:p>
          <a:p>
            <a:r>
              <a:rPr lang="en-HU" dirty="0"/>
              <a:t>Coded and analisyed in MAXQDA</a:t>
            </a:r>
          </a:p>
          <a:p>
            <a:endParaRPr lang="en-HU" dirty="0"/>
          </a:p>
          <a:p>
            <a:endParaRPr lang="en-HU" dirty="0"/>
          </a:p>
        </p:txBody>
      </p:sp>
    </p:spTree>
    <p:extLst>
      <p:ext uri="{BB962C8B-B14F-4D97-AF65-F5344CB8AC3E}">
        <p14:creationId xmlns:p14="http://schemas.microsoft.com/office/powerpoint/2010/main" val="4022912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0330-02F1-C9D7-61E3-D0C8A08F5F0E}"/>
              </a:ext>
            </a:extLst>
          </p:cNvPr>
          <p:cNvSpPr>
            <a:spLocks noGrp="1"/>
          </p:cNvSpPr>
          <p:nvPr>
            <p:ph type="title"/>
          </p:nvPr>
        </p:nvSpPr>
        <p:spPr>
          <a:xfrm>
            <a:off x="598714" y="365126"/>
            <a:ext cx="10755086" cy="756104"/>
          </a:xfrm>
        </p:spPr>
        <p:txBody>
          <a:bodyPr/>
          <a:lstStyle/>
          <a:p>
            <a:r>
              <a:rPr lang="en-HU" dirty="0"/>
              <a:t>Some preliminary results (Focus group -)</a:t>
            </a:r>
          </a:p>
        </p:txBody>
      </p:sp>
      <p:sp>
        <p:nvSpPr>
          <p:cNvPr id="3" name="Content Placeholder 2">
            <a:extLst>
              <a:ext uri="{FF2B5EF4-FFF2-40B4-BE49-F238E27FC236}">
                <a16:creationId xmlns:a16="http://schemas.microsoft.com/office/drawing/2014/main" id="{A60660E2-F6AD-F709-6CBA-084296FDA215}"/>
              </a:ext>
            </a:extLst>
          </p:cNvPr>
          <p:cNvSpPr>
            <a:spLocks noGrp="1"/>
          </p:cNvSpPr>
          <p:nvPr>
            <p:ph idx="1"/>
          </p:nvPr>
        </p:nvSpPr>
        <p:spPr>
          <a:xfrm>
            <a:off x="359229" y="1001486"/>
            <a:ext cx="10677761" cy="5660572"/>
          </a:xfrm>
        </p:spPr>
        <p:txBody>
          <a:bodyPr>
            <a:noAutofit/>
          </a:bodyPr>
          <a:lstStyle/>
          <a:p>
            <a:r>
              <a:rPr lang="en-HU" sz="2400" dirty="0"/>
              <a:t>N</a:t>
            </a:r>
            <a:r>
              <a:rPr lang="en-GB" sz="2400" dirty="0"/>
              <a:t>o</a:t>
            </a:r>
            <a:r>
              <a:rPr lang="en-HU" sz="2400" dirty="0"/>
              <a:t>vi Sad focus group  - 4/6 parents were divorced</a:t>
            </a:r>
          </a:p>
          <a:p>
            <a:r>
              <a:rPr lang="en-HU" sz="2400" b="1" dirty="0"/>
              <a:t>Friendships:</a:t>
            </a:r>
          </a:p>
          <a:p>
            <a:pPr lvl="1"/>
            <a:r>
              <a:rPr lang="en-GB" dirty="0"/>
              <a:t>They can't make friends with Serbs because they don't understand the minority world, and Serbs never initiate friendship with them. </a:t>
            </a:r>
          </a:p>
          <a:p>
            <a:pPr lvl="1"/>
            <a:r>
              <a:rPr lang="en-GB" dirty="0"/>
              <a:t>However, once they do make friends, they can count on their Serbian friends much more than the Hungarians (who shy away from problems). </a:t>
            </a:r>
          </a:p>
          <a:p>
            <a:r>
              <a:rPr lang="en-GB" sz="2400" b="1" dirty="0"/>
              <a:t>Language:</a:t>
            </a:r>
          </a:p>
          <a:p>
            <a:pPr lvl="1"/>
            <a:r>
              <a:rPr lang="en-GB" dirty="0"/>
              <a:t>What they also said is that they are bothered when they are "explained" on the street or lectured to speak Serbian. </a:t>
            </a:r>
          </a:p>
          <a:p>
            <a:r>
              <a:rPr lang="en-GB" sz="2400" b="1" dirty="0"/>
              <a:t>Religion:</a:t>
            </a:r>
          </a:p>
          <a:p>
            <a:pPr lvl="1"/>
            <a:r>
              <a:rPr lang="en-GB" sz="2000" dirty="0"/>
              <a:t>They have a great respect for the </a:t>
            </a:r>
            <a:r>
              <a:rPr lang="en-GB" sz="2000"/>
              <a:t>orthodox religion, </a:t>
            </a:r>
            <a:r>
              <a:rPr lang="en-GB" sz="2000" dirty="0"/>
              <a:t>celebrating all religious holidays with their extended family. </a:t>
            </a:r>
          </a:p>
          <a:p>
            <a:pPr lvl="1"/>
            <a:r>
              <a:rPr lang="en-GB" sz="2000" dirty="0"/>
              <a:t>But on those occasions they have to be careful to speak Serbian with their brothers and sisters, because that is the expectation. Serb parents are very insistent that they attend religious celebrations - but sometimes it is difficult for them because they feel obliged to do so. </a:t>
            </a:r>
          </a:p>
        </p:txBody>
      </p:sp>
      <p:pic>
        <p:nvPicPr>
          <p:cNvPr id="4" name="Picture 3">
            <a:extLst>
              <a:ext uri="{FF2B5EF4-FFF2-40B4-BE49-F238E27FC236}">
                <a16:creationId xmlns:a16="http://schemas.microsoft.com/office/drawing/2014/main" id="{901A1E97-7F3C-36F9-EF93-FFE993F29A26}"/>
              </a:ext>
            </a:extLst>
          </p:cNvPr>
          <p:cNvPicPr>
            <a:picLocks noChangeAspect="1"/>
          </p:cNvPicPr>
          <p:nvPr/>
        </p:nvPicPr>
        <p:blipFill>
          <a:blip r:embed="rId2"/>
          <a:stretch>
            <a:fillRect/>
          </a:stretch>
        </p:blipFill>
        <p:spPr>
          <a:xfrm>
            <a:off x="9697801" y="195943"/>
            <a:ext cx="2383743" cy="925287"/>
          </a:xfrm>
          <a:prstGeom prst="rect">
            <a:avLst/>
          </a:prstGeom>
        </p:spPr>
      </p:pic>
      <p:pic>
        <p:nvPicPr>
          <p:cNvPr id="5" name="Picture 4">
            <a:extLst>
              <a:ext uri="{FF2B5EF4-FFF2-40B4-BE49-F238E27FC236}">
                <a16:creationId xmlns:a16="http://schemas.microsoft.com/office/drawing/2014/main" id="{DE22F147-DA47-6E28-79CD-087F4E8AD509}"/>
              </a:ext>
            </a:extLst>
          </p:cNvPr>
          <p:cNvPicPr>
            <a:picLocks noChangeAspect="1"/>
          </p:cNvPicPr>
          <p:nvPr/>
        </p:nvPicPr>
        <p:blipFill>
          <a:blip r:embed="rId3"/>
          <a:stretch>
            <a:fillRect/>
          </a:stretch>
        </p:blipFill>
        <p:spPr>
          <a:xfrm>
            <a:off x="11036990" y="5676792"/>
            <a:ext cx="1044554" cy="1044554"/>
          </a:xfrm>
          <a:prstGeom prst="rect">
            <a:avLst/>
          </a:prstGeom>
        </p:spPr>
      </p:pic>
    </p:spTree>
    <p:extLst>
      <p:ext uri="{BB962C8B-B14F-4D97-AF65-F5344CB8AC3E}">
        <p14:creationId xmlns:p14="http://schemas.microsoft.com/office/powerpoint/2010/main" val="134555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0330-02F1-C9D7-61E3-D0C8A08F5F0E}"/>
              </a:ext>
            </a:extLst>
          </p:cNvPr>
          <p:cNvSpPr>
            <a:spLocks noGrp="1"/>
          </p:cNvSpPr>
          <p:nvPr>
            <p:ph type="title"/>
          </p:nvPr>
        </p:nvSpPr>
        <p:spPr>
          <a:xfrm>
            <a:off x="598714" y="365126"/>
            <a:ext cx="10755086" cy="756104"/>
          </a:xfrm>
        </p:spPr>
        <p:txBody>
          <a:bodyPr/>
          <a:lstStyle/>
          <a:p>
            <a:r>
              <a:rPr lang="en-HU" dirty="0"/>
              <a:t>Some preliminary results (Focus group)</a:t>
            </a:r>
          </a:p>
        </p:txBody>
      </p:sp>
      <p:sp>
        <p:nvSpPr>
          <p:cNvPr id="3" name="Content Placeholder 2">
            <a:extLst>
              <a:ext uri="{FF2B5EF4-FFF2-40B4-BE49-F238E27FC236}">
                <a16:creationId xmlns:a16="http://schemas.microsoft.com/office/drawing/2014/main" id="{A60660E2-F6AD-F709-6CBA-084296FDA215}"/>
              </a:ext>
            </a:extLst>
          </p:cNvPr>
          <p:cNvSpPr>
            <a:spLocks noGrp="1"/>
          </p:cNvSpPr>
          <p:nvPr>
            <p:ph idx="1"/>
          </p:nvPr>
        </p:nvSpPr>
        <p:spPr>
          <a:xfrm>
            <a:off x="348343" y="1001486"/>
            <a:ext cx="11005458" cy="5719860"/>
          </a:xfrm>
        </p:spPr>
        <p:txBody>
          <a:bodyPr>
            <a:normAutofit/>
          </a:bodyPr>
          <a:lstStyle/>
          <a:p>
            <a:r>
              <a:rPr lang="en-GB" sz="2400" b="1" dirty="0"/>
              <a:t>Anthem:</a:t>
            </a:r>
          </a:p>
          <a:p>
            <a:pPr lvl="1"/>
            <a:r>
              <a:rPr lang="en-GB" dirty="0"/>
              <a:t>None of the six know the Hungarian national anthem, but they know and love Serbian. </a:t>
            </a:r>
          </a:p>
          <a:p>
            <a:pPr lvl="1"/>
            <a:r>
              <a:rPr lang="en-GB" dirty="0"/>
              <a:t>They say it is the influence of the school, because they start every school celebration with the Serbian anthem and recently they have started the school year with the anthem.</a:t>
            </a:r>
          </a:p>
          <a:p>
            <a:r>
              <a:rPr lang="en-GB" sz="2400" b="1" dirty="0"/>
              <a:t>Kin-state:</a:t>
            </a:r>
          </a:p>
          <a:p>
            <a:pPr lvl="1"/>
            <a:r>
              <a:rPr lang="en-GB" dirty="0"/>
              <a:t>They don’t feel any connection to the Hungarian nation – when they visit Hungary. Some of them know Hungarian history, others don't - but they feel nothing when they visit Hungary and encounter historical symbols.</a:t>
            </a:r>
          </a:p>
          <a:p>
            <a:pPr lvl="1"/>
            <a:r>
              <a:rPr lang="en-GB" dirty="0"/>
              <a:t>They are alienated from their Hungarian counterparts, they cannot identify with them, they do not think they understand their world or why they speak with an accent. It is their lack of acceptance that causes this aversion.</a:t>
            </a:r>
            <a:endParaRPr lang="en-HU" dirty="0"/>
          </a:p>
        </p:txBody>
      </p:sp>
      <p:pic>
        <p:nvPicPr>
          <p:cNvPr id="4" name="Picture 3">
            <a:extLst>
              <a:ext uri="{FF2B5EF4-FFF2-40B4-BE49-F238E27FC236}">
                <a16:creationId xmlns:a16="http://schemas.microsoft.com/office/drawing/2014/main" id="{901A1E97-7F3C-36F9-EF93-FFE993F29A26}"/>
              </a:ext>
            </a:extLst>
          </p:cNvPr>
          <p:cNvPicPr>
            <a:picLocks noChangeAspect="1"/>
          </p:cNvPicPr>
          <p:nvPr/>
        </p:nvPicPr>
        <p:blipFill>
          <a:blip r:embed="rId2"/>
          <a:stretch>
            <a:fillRect/>
          </a:stretch>
        </p:blipFill>
        <p:spPr>
          <a:xfrm>
            <a:off x="9697801" y="195943"/>
            <a:ext cx="2383743" cy="925287"/>
          </a:xfrm>
          <a:prstGeom prst="rect">
            <a:avLst/>
          </a:prstGeom>
        </p:spPr>
      </p:pic>
      <p:pic>
        <p:nvPicPr>
          <p:cNvPr id="5" name="Picture 4">
            <a:extLst>
              <a:ext uri="{FF2B5EF4-FFF2-40B4-BE49-F238E27FC236}">
                <a16:creationId xmlns:a16="http://schemas.microsoft.com/office/drawing/2014/main" id="{DE22F147-DA47-6E28-79CD-087F4E8AD509}"/>
              </a:ext>
            </a:extLst>
          </p:cNvPr>
          <p:cNvPicPr>
            <a:picLocks noChangeAspect="1"/>
          </p:cNvPicPr>
          <p:nvPr/>
        </p:nvPicPr>
        <p:blipFill>
          <a:blip r:embed="rId3"/>
          <a:stretch>
            <a:fillRect/>
          </a:stretch>
        </p:blipFill>
        <p:spPr>
          <a:xfrm>
            <a:off x="11036990" y="5676792"/>
            <a:ext cx="1044554" cy="1044554"/>
          </a:xfrm>
          <a:prstGeom prst="rect">
            <a:avLst/>
          </a:prstGeom>
        </p:spPr>
      </p:pic>
    </p:spTree>
    <p:extLst>
      <p:ext uri="{BB962C8B-B14F-4D97-AF65-F5344CB8AC3E}">
        <p14:creationId xmlns:p14="http://schemas.microsoft.com/office/powerpoint/2010/main" val="120794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8120CE-58F7-0CD5-9205-EFE74FD5AC92}"/>
              </a:ext>
            </a:extLst>
          </p:cNvPr>
          <p:cNvPicPr>
            <a:picLocks noChangeAspect="1"/>
          </p:cNvPicPr>
          <p:nvPr/>
        </p:nvPicPr>
        <p:blipFill>
          <a:blip r:embed="rId2"/>
          <a:stretch>
            <a:fillRect/>
          </a:stretch>
        </p:blipFill>
        <p:spPr>
          <a:xfrm>
            <a:off x="2116666" y="643466"/>
            <a:ext cx="7958668" cy="5571067"/>
          </a:xfrm>
          <a:prstGeom prst="rect">
            <a:avLst/>
          </a:prstGeom>
        </p:spPr>
      </p:pic>
    </p:spTree>
    <p:extLst>
      <p:ext uri="{BB962C8B-B14F-4D97-AF65-F5344CB8AC3E}">
        <p14:creationId xmlns:p14="http://schemas.microsoft.com/office/powerpoint/2010/main" val="1383930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family&#10;&#10;Description automatically generated">
            <a:extLst>
              <a:ext uri="{FF2B5EF4-FFF2-40B4-BE49-F238E27FC236}">
                <a16:creationId xmlns:a16="http://schemas.microsoft.com/office/drawing/2014/main" id="{61E1304A-2E27-9931-647D-35F7D1669407}"/>
              </a:ext>
            </a:extLst>
          </p:cNvPr>
          <p:cNvPicPr>
            <a:picLocks noChangeAspect="1"/>
          </p:cNvPicPr>
          <p:nvPr/>
        </p:nvPicPr>
        <p:blipFill>
          <a:blip r:embed="rId2"/>
          <a:stretch>
            <a:fillRect/>
          </a:stretch>
        </p:blipFill>
        <p:spPr>
          <a:xfrm>
            <a:off x="745786" y="0"/>
            <a:ext cx="10264083" cy="6578343"/>
          </a:xfrm>
          <a:prstGeom prst="rect">
            <a:avLst/>
          </a:prstGeom>
        </p:spPr>
      </p:pic>
    </p:spTree>
    <p:extLst>
      <p:ext uri="{BB962C8B-B14F-4D97-AF65-F5344CB8AC3E}">
        <p14:creationId xmlns:p14="http://schemas.microsoft.com/office/powerpoint/2010/main" val="2413552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35C956CA-A8FB-4F91-A258-FBE459CD9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78AB32-B591-0EB0-4897-0EA932DC6D7D}"/>
              </a:ext>
            </a:extLst>
          </p:cNvPr>
          <p:cNvSpPr>
            <a:spLocks noGrp="1"/>
          </p:cNvSpPr>
          <p:nvPr>
            <p:ph type="title"/>
          </p:nvPr>
        </p:nvSpPr>
        <p:spPr>
          <a:xfrm>
            <a:off x="1187668" y="910431"/>
            <a:ext cx="4641631" cy="1466455"/>
          </a:xfrm>
        </p:spPr>
        <p:txBody>
          <a:bodyPr anchor="b">
            <a:normAutofit/>
          </a:bodyPr>
          <a:lstStyle/>
          <a:p>
            <a:r>
              <a:rPr lang="en-HU" sz="4100">
                <a:solidFill>
                  <a:schemeClr val="bg1"/>
                </a:solidFill>
              </a:rPr>
              <a:t>Conclusions – how does it fit in the EV?</a:t>
            </a:r>
          </a:p>
        </p:txBody>
      </p:sp>
      <p:cxnSp>
        <p:nvCxnSpPr>
          <p:cNvPr id="3085" name="Straight Connector 3084">
            <a:extLst>
              <a:ext uri="{FF2B5EF4-FFF2-40B4-BE49-F238E27FC236}">
                <a16:creationId xmlns:a16="http://schemas.microsoft.com/office/drawing/2014/main" id="{967F2066-0253-4771-A5F6-68111E1FE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87669" y="2397906"/>
            <a:ext cx="11004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608F7A1-3E66-0352-0202-D597204900C6}"/>
              </a:ext>
            </a:extLst>
          </p:cNvPr>
          <p:cNvSpPr>
            <a:spLocks noGrp="1"/>
          </p:cNvSpPr>
          <p:nvPr>
            <p:ph idx="1"/>
          </p:nvPr>
        </p:nvSpPr>
        <p:spPr>
          <a:xfrm>
            <a:off x="1041722" y="2492080"/>
            <a:ext cx="8993529" cy="3978166"/>
          </a:xfrm>
        </p:spPr>
        <p:txBody>
          <a:bodyPr>
            <a:noAutofit/>
          </a:bodyPr>
          <a:lstStyle/>
          <a:p>
            <a:r>
              <a:rPr lang="en-HU" dirty="0">
                <a:solidFill>
                  <a:schemeClr val="bg1"/>
                </a:solidFill>
              </a:rPr>
              <a:t>Identity buidling is an important question – not talked about enough within national minorities – majorities relation </a:t>
            </a:r>
          </a:p>
          <a:p>
            <a:r>
              <a:rPr lang="en-GB" dirty="0">
                <a:solidFill>
                  <a:schemeClr val="bg1"/>
                </a:solidFill>
              </a:rPr>
              <a:t>M</a:t>
            </a:r>
            <a:r>
              <a:rPr lang="en-HU" dirty="0">
                <a:solidFill>
                  <a:schemeClr val="bg1"/>
                </a:solidFill>
              </a:rPr>
              <a:t>ixed identity as a more prominent cathegory in the future? </a:t>
            </a:r>
          </a:p>
          <a:p>
            <a:r>
              <a:rPr lang="en-HU" dirty="0">
                <a:solidFill>
                  <a:schemeClr val="bg1"/>
                </a:solidFill>
              </a:rPr>
              <a:t>After the brake-up of Yugoslavia – being mixed as a burden – it is time to talk about it again</a:t>
            </a:r>
          </a:p>
          <a:p>
            <a:r>
              <a:rPr lang="en-GB" dirty="0">
                <a:solidFill>
                  <a:schemeClr val="bg1"/>
                </a:solidFill>
              </a:rPr>
              <a:t>K</a:t>
            </a:r>
            <a:r>
              <a:rPr lang="en-HU" dirty="0">
                <a:solidFill>
                  <a:schemeClr val="bg1"/>
                </a:solidFill>
              </a:rPr>
              <a:t>in-state – nation state – minority community: triadic nexus</a:t>
            </a:r>
          </a:p>
        </p:txBody>
      </p:sp>
    </p:spTree>
    <p:extLst>
      <p:ext uri="{BB962C8B-B14F-4D97-AF65-F5344CB8AC3E}">
        <p14:creationId xmlns:p14="http://schemas.microsoft.com/office/powerpoint/2010/main" val="3577290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827</Words>
  <Application>Microsoft Macintosh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Navigating Identity and Belonging: Young Adults from Mixed Serb-Hungarian Marriages in Serbia </vt:lpstr>
      <vt:lpstr>Young people’s identity building</vt:lpstr>
      <vt:lpstr>Methodology (1)</vt:lpstr>
      <vt:lpstr>Methodology (2)</vt:lpstr>
      <vt:lpstr>Some preliminary results (Focus group -)</vt:lpstr>
      <vt:lpstr>Some preliminary results (Focus group)</vt:lpstr>
      <vt:lpstr>PowerPoint Presentation</vt:lpstr>
      <vt:lpstr>PowerPoint Presentation</vt:lpstr>
      <vt:lpstr>Conclusions – how does it fit in the EV?</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Identity and Belonging: Young Adults from Mixed Serb-Hungarian Marriages in Serbia </dc:title>
  <dc:creator>Karolina Lendák-Kabók</dc:creator>
  <cp:lastModifiedBy>Karolina Lendák-Kabók</cp:lastModifiedBy>
  <cp:revision>13</cp:revision>
  <dcterms:created xsi:type="dcterms:W3CDTF">2023-12-10T09:50:22Z</dcterms:created>
  <dcterms:modified xsi:type="dcterms:W3CDTF">2023-12-12T07:19:02Z</dcterms:modified>
</cp:coreProperties>
</file>